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99" r:id="rId2"/>
    <p:sldId id="290" r:id="rId3"/>
    <p:sldId id="305" r:id="rId4"/>
    <p:sldId id="316" r:id="rId5"/>
    <p:sldId id="318" r:id="rId6"/>
    <p:sldId id="319" r:id="rId7"/>
    <p:sldId id="320" r:id="rId8"/>
    <p:sldId id="321" r:id="rId9"/>
    <p:sldId id="322" r:id="rId10"/>
    <p:sldId id="323" r:id="rId11"/>
    <p:sldId id="324" r:id="rId12"/>
    <p:sldId id="325" r:id="rId13"/>
    <p:sldId id="326" r:id="rId14"/>
    <p:sldId id="327" r:id="rId15"/>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ECFF"/>
    <a:srgbClr val="FFFFCC"/>
    <a:srgbClr val="0000FF"/>
    <a:srgbClr val="660066"/>
    <a:srgbClr val="99FF99"/>
    <a:srgbClr val="FFFF00"/>
    <a:srgbClr val="33CC33"/>
    <a:srgbClr val="4D4D4D"/>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91" autoAdjust="0"/>
    <p:restoredTop sz="77061" autoAdjust="0"/>
  </p:normalViewPr>
  <p:slideViewPr>
    <p:cSldViewPr snapToGrid="0">
      <p:cViewPr varScale="1">
        <p:scale>
          <a:sx n="55" d="100"/>
          <a:sy n="55" d="100"/>
        </p:scale>
        <p:origin x="-2304" y="-96"/>
      </p:cViewPr>
      <p:guideLst>
        <p:guide orient="horz" pos="2148"/>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526"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B95220E5-5BD7-4EB9-94D5-7D2B325F7C0F}" type="datetimeFigureOut">
              <a:rPr lang="fr-FR" smtClean="0"/>
              <a:pPr/>
              <a:t>31/05/2012</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78F94B1-72C0-4A1C-B31A-014856B9F35F}"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E60F9D2-4212-45E5-81D1-3E00E7948B75}" type="datetimeFigureOut">
              <a:rPr lang="fr-FR" smtClean="0"/>
              <a:pPr/>
              <a:t>31/05/2012</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D4909B88-686E-42AF-9DCB-DB92D227B3CB}" type="slidenum">
              <a:rPr lang="fr-FR" smtClean="0"/>
              <a:pPr/>
              <a:t>‹N°›</a:t>
            </a:fld>
            <a:endParaRPr lang="fr-FR"/>
          </a:p>
        </p:txBody>
      </p:sp>
    </p:spTree>
    <p:extLst>
      <p:ext uri="{BB962C8B-B14F-4D97-AF65-F5344CB8AC3E}">
        <p14:creationId xmlns:p14="http://schemas.microsoft.com/office/powerpoint/2010/main" xmlns="" val="247957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voie scientifique et technologique de l’industrie et du développement durable STI2D s’inscrit dans le cadre de la réforme du</a:t>
            </a:r>
            <a:r>
              <a:rPr lang="fr-FR" baseline="0" dirty="0" smtClean="0"/>
              <a:t> lycée et de la rénovation de la voie technologique industrielle qui souffrait d’un manque d’attractivité, d’une trop grande spécialisation (17 bacs) et d’un problème de positionnement entre le bac pro en 3 ans et le bac scientifique (option SI).</a:t>
            </a:r>
          </a:p>
          <a:p>
            <a:r>
              <a:rPr lang="fr-FR" baseline="0" dirty="0" smtClean="0"/>
              <a:t>Elle répond certes à une formation de culture scientifiques et techniques mais surtout à préparer les élèves à une poursuite d’étude vers l’enseignement supérieur plus large, ce qui induit des base générales solides.</a:t>
            </a:r>
            <a:endParaRPr lang="fr-FR" dirty="0"/>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Beaune : ITEC</a:t>
            </a:r>
          </a:p>
          <a:p>
            <a:r>
              <a:rPr lang="fr-FR" sz="1200" kern="1200" baseline="0" dirty="0" smtClean="0">
                <a:solidFill>
                  <a:schemeClr val="tx1"/>
                </a:solidFill>
                <a:latin typeface="+mn-lt"/>
                <a:ea typeface="+mn-ea"/>
                <a:cs typeface="+mn-cs"/>
              </a:rPr>
              <a:t>Dijon Eiffel : EE-ITEC-SIN</a:t>
            </a:r>
          </a:p>
          <a:p>
            <a:r>
              <a:rPr lang="fr-FR" sz="1200" kern="1200" baseline="0" dirty="0" smtClean="0">
                <a:solidFill>
                  <a:schemeClr val="tx1"/>
                </a:solidFill>
                <a:latin typeface="+mn-lt"/>
                <a:ea typeface="+mn-ea"/>
                <a:cs typeface="+mn-cs"/>
              </a:rPr>
              <a:t>Dijon Hyppolyte Fontaine : AC-EE-ITEC</a:t>
            </a:r>
          </a:p>
          <a:p>
            <a:r>
              <a:rPr lang="fr-FR" sz="1200" kern="1200" baseline="0" dirty="0" smtClean="0">
                <a:solidFill>
                  <a:schemeClr val="tx1"/>
                </a:solidFill>
                <a:latin typeface="+mn-lt"/>
                <a:ea typeface="+mn-ea"/>
                <a:cs typeface="+mn-cs"/>
              </a:rPr>
              <a:t>Dijon Marc d’Or : AC</a:t>
            </a:r>
          </a:p>
          <a:p>
            <a:r>
              <a:rPr lang="fr-FR" sz="1200" kern="1200" baseline="0" dirty="0" smtClean="0">
                <a:solidFill>
                  <a:schemeClr val="tx1"/>
                </a:solidFill>
                <a:latin typeface="+mn-lt"/>
                <a:ea typeface="+mn-ea"/>
                <a:cs typeface="+mn-cs"/>
              </a:rPr>
              <a:t>Dijon LP St Jo : EE-ITEC-SIN</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est de conduire davantage d’élèves vers le supérieur qui ne se limite plus aux seules STS et ainsi contribuer à former davantage d’</a:t>
            </a:r>
            <a:r>
              <a:rPr lang="fr-FR" sz="1200" kern="1200" baseline="0" dirty="0" err="1" smtClean="0">
                <a:solidFill>
                  <a:schemeClr val="tx1"/>
                </a:solidFill>
                <a:latin typeface="+mn-lt"/>
                <a:ea typeface="+mn-ea"/>
                <a:cs typeface="+mn-cs"/>
              </a:rPr>
              <a:t>inégnieurs</a:t>
            </a:r>
            <a:r>
              <a:rPr lang="fr-FR" sz="1200" kern="1200" baseline="0" dirty="0" smtClean="0">
                <a:solidFill>
                  <a:schemeClr val="tx1"/>
                </a:solidFill>
                <a:latin typeface="+mn-lt"/>
                <a:ea typeface="+mn-ea"/>
                <a:cs typeface="+mn-cs"/>
              </a:rPr>
              <a:t>.</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est de conduire davantage d’élèves vers le supérieur qui ne se limite plus aux seules STS et ainsi contribuer à former davantage d’</a:t>
            </a:r>
            <a:r>
              <a:rPr lang="fr-FR" sz="1200" kern="1200" baseline="0" dirty="0" err="1" smtClean="0">
                <a:solidFill>
                  <a:schemeClr val="tx1"/>
                </a:solidFill>
                <a:latin typeface="+mn-lt"/>
                <a:ea typeface="+mn-ea"/>
                <a:cs typeface="+mn-cs"/>
              </a:rPr>
              <a:t>inégnieurs</a:t>
            </a:r>
            <a:r>
              <a:rPr lang="fr-FR" sz="1200" kern="1200" baseline="0" dirty="0" smtClean="0">
                <a:solidFill>
                  <a:schemeClr val="tx1"/>
                </a:solidFill>
                <a:latin typeface="+mn-lt"/>
                <a:ea typeface="+mn-ea"/>
                <a:cs typeface="+mn-cs"/>
              </a:rPr>
              <a:t>.</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FR" sz="1600" i="1"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i="0" dirty="0" smtClean="0">
                <a:solidFill>
                  <a:schemeClr val="tx2"/>
                </a:solidFill>
              </a:rPr>
              <a:t>Un</a:t>
            </a:r>
            <a:r>
              <a:rPr lang="fr-FR" sz="1200" i="0" baseline="0" dirty="0" smtClean="0">
                <a:solidFill>
                  <a:schemeClr val="tx2"/>
                </a:solidFill>
              </a:rPr>
              <a:t> enseignement plus actuel et en phase avec la société : </a:t>
            </a:r>
            <a:r>
              <a:rPr lang="fr-FR" sz="1200" dirty="0" smtClean="0">
                <a:solidFill>
                  <a:schemeClr val="tx1"/>
                </a:solidFill>
              </a:rPr>
              <a:t>Qu'il s'agisse d’énergie, de numérique d'ouvrages d’art ou de robots, toute réalisation technologique se doit d'intégrer les contraintes techniques, économiques et environnementales</a:t>
            </a:r>
            <a:r>
              <a:rPr lang="fr-FR" sz="1100" dirty="0" smtClean="0"/>
              <a:t>. Il sera question d’éco-conception, d’innovation et de créativité.</a:t>
            </a:r>
            <a:endParaRPr lang="fr-FR" sz="1100" b="1" i="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i="1" dirty="0" smtClean="0"/>
              <a:t>Des voies de formation distinctes, pour des objectifs différents</a:t>
            </a:r>
            <a:r>
              <a:rPr lang="fr-FR" sz="1200" i="1" baseline="0" dirty="0" smtClean="0"/>
              <a:t> à expliquer aux jeunes de 4</a:t>
            </a:r>
            <a:r>
              <a:rPr lang="fr-FR" sz="1200" i="1" baseline="30000" dirty="0" smtClean="0"/>
              <a:t>ème</a:t>
            </a:r>
            <a:r>
              <a:rPr lang="fr-FR" sz="1200" i="1" baseline="0" dirty="0" smtClean="0"/>
              <a:t> et 3</a:t>
            </a:r>
            <a:r>
              <a:rPr lang="fr-FR" sz="1200" i="1" baseline="30000" dirty="0" smtClean="0"/>
              <a:t>ème</a:t>
            </a:r>
            <a:r>
              <a:rPr lang="fr-FR" sz="1200" i="1" baseline="0" dirty="0" smtClean="0"/>
              <a:t> de collège car si les choix pour la voie scientifique et technologique se font en  seconde, pour la voie pro les choix se font en troisième</a:t>
            </a:r>
            <a:endParaRPr lang="fr-FR" sz="1200" i="1" dirty="0" smtClean="0"/>
          </a:p>
          <a:p>
            <a:endParaRPr lang="fr-FR" sz="1200" i="1" dirty="0" smtClean="0"/>
          </a:p>
          <a:p>
            <a:r>
              <a:rPr lang="fr-FR" sz="1200" kern="1200" baseline="0" dirty="0" smtClean="0">
                <a:solidFill>
                  <a:schemeClr val="tx1"/>
                </a:solidFill>
                <a:latin typeface="+mn-lt"/>
                <a:ea typeface="+mn-ea"/>
                <a:cs typeface="+mn-cs"/>
              </a:rPr>
              <a:t>Pour une approche concrète et active ancrée sur le réel !</a:t>
            </a:r>
          </a:p>
          <a:p>
            <a:r>
              <a:rPr lang="fr-FR" sz="1200" kern="1200" baseline="0" dirty="0" smtClean="0">
                <a:solidFill>
                  <a:schemeClr val="tx1"/>
                </a:solidFill>
                <a:latin typeface="+mn-lt"/>
                <a:ea typeface="+mn-ea"/>
                <a:cs typeface="+mn-cs"/>
              </a:rPr>
              <a:t>La voie STI2D s’appuient sur la technologie pour découvrir et acquérir des concepts scientifiques.</a:t>
            </a:r>
          </a:p>
          <a:p>
            <a:r>
              <a:rPr lang="fr-FR" sz="1200" kern="1200" baseline="0" dirty="0" smtClean="0">
                <a:solidFill>
                  <a:schemeClr val="tx1"/>
                </a:solidFill>
                <a:latin typeface="+mn-lt"/>
                <a:ea typeface="+mn-ea"/>
                <a:cs typeface="+mn-cs"/>
              </a:rPr>
              <a:t>La voie scientifiques accèdent aux concepts scientifiques par l’abstraction.</a:t>
            </a:r>
          </a:p>
          <a:p>
            <a:r>
              <a:rPr lang="fr-FR" sz="1200" kern="1200" baseline="0" dirty="0" smtClean="0">
                <a:solidFill>
                  <a:schemeClr val="tx1"/>
                </a:solidFill>
                <a:latin typeface="+mn-lt"/>
                <a:ea typeface="+mn-ea"/>
                <a:cs typeface="+mn-cs"/>
              </a:rPr>
              <a:t>La voie professionnelle permet un accès rapide à la vie active grâce son approche plus pratique.</a:t>
            </a:r>
            <a:endParaRPr lang="fr-FR" sz="1200" i="1" dirty="0"/>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i="1" dirty="0" smtClean="0"/>
              <a:t>Des voies de formation distinctes, pour des objectifs différents.</a:t>
            </a:r>
          </a:p>
          <a:p>
            <a:endParaRPr lang="fr-FR" i="1" dirty="0" smtClean="0"/>
          </a:p>
          <a:p>
            <a:r>
              <a:rPr lang="fr-FR" sz="1200" kern="1200" baseline="0" dirty="0" smtClean="0">
                <a:solidFill>
                  <a:schemeClr val="tx1"/>
                </a:solidFill>
                <a:latin typeface="+mn-lt"/>
                <a:ea typeface="+mn-ea"/>
                <a:cs typeface="+mn-cs"/>
              </a:rPr>
              <a:t>Pour une approche concrète et active ancrée sur le réel !</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Choix du bac STI2D après une classe de seconde</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Mais avec une découverte au travers d’enseignements d’exploration </a:t>
            </a:r>
          </a:p>
          <a:p>
            <a:r>
              <a:rPr lang="fr-FR" sz="1200" kern="1200" baseline="0" dirty="0" smtClean="0">
                <a:solidFill>
                  <a:schemeClr val="tx1"/>
                </a:solidFill>
                <a:latin typeface="+mn-lt"/>
                <a:ea typeface="+mn-ea"/>
                <a:cs typeface="+mn-cs"/>
              </a:rPr>
              <a:t>A la rentrée 2011, 13% des élèves de STI2D sont issus de lycées généraux.</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Tronc commun = Enseignement technologique transversal </a:t>
            </a:r>
          </a:p>
          <a:p>
            <a:endParaRPr lang="fr-FR"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Mais avec une découverte au travers d’enseignements d’exploration </a:t>
            </a: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4909B88-686E-42AF-9DCB-DB92D227B3CB}"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98552D-A693-4990-B2FF-D5EBB1BFA71B}" type="datetimeFigureOut">
              <a:rPr lang="fr-FR" smtClean="0"/>
              <a:pPr/>
              <a:t>31/05/2012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11878-D1D0-4922-9A42-694A903E135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8552D-A693-4990-B2FF-D5EBB1BFA71B}" type="datetimeFigureOut">
              <a:rPr lang="fr-FR" smtClean="0"/>
              <a:pPr/>
              <a:t>31/05/2012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1878-D1D0-4922-9A42-694A903E135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ac-dijon.fr/"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i.ac-dijon.fr/"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821889" y="1688423"/>
            <a:ext cx="7063399" cy="1378425"/>
          </a:xfrm>
          <a:prstGeom prst="round2DiagRect">
            <a:avLst/>
          </a:prstGeom>
          <a:gradFill flip="none" rotWithShape="1">
            <a:gsLst>
              <a:gs pos="0">
                <a:srgbClr val="5E9EFF">
                  <a:alpha val="0"/>
                </a:srgbClr>
              </a:gs>
              <a:gs pos="39999">
                <a:srgbClr val="85C2FF"/>
              </a:gs>
              <a:gs pos="60000">
                <a:srgbClr val="C4D6EB"/>
              </a:gs>
              <a:gs pos="100000">
                <a:schemeClr val="accent1">
                  <a:lumMod val="40000"/>
                  <a:lumOff val="60000"/>
                </a:schemeClr>
              </a:gs>
            </a:gsLst>
            <a:lin ang="13500000" scaled="1"/>
            <a:tileRect/>
          </a:gradFill>
          <a:ln>
            <a:noFill/>
          </a:ln>
          <a:effectLst/>
          <a:scene3d>
            <a:camera prst="orthographicFront"/>
            <a:lightRig rig="threePt" dir="t"/>
          </a:scene3d>
          <a:sp3d>
            <a:bevelT w="19050" h="50800"/>
          </a:sp3d>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fr-FR" sz="6600" b="1" i="1" dirty="0" smtClean="0">
                <a:solidFill>
                  <a:schemeClr val="tx2"/>
                </a:solidFill>
              </a:rPr>
              <a:t>Infos STI2D</a:t>
            </a:r>
          </a:p>
        </p:txBody>
      </p:sp>
      <p:sp>
        <p:nvSpPr>
          <p:cNvPr id="6" name="ZoneTexte 5"/>
          <p:cNvSpPr txBox="1"/>
          <p:nvPr/>
        </p:nvSpPr>
        <p:spPr>
          <a:xfrm>
            <a:off x="4261449" y="4167051"/>
            <a:ext cx="3602391" cy="646331"/>
          </a:xfrm>
          <a:prstGeom prst="rect">
            <a:avLst/>
          </a:prstGeom>
          <a:noFill/>
        </p:spPr>
        <p:txBody>
          <a:bodyPr wrap="square" rtlCol="0">
            <a:spAutoFit/>
          </a:bodyPr>
          <a:lstStyle/>
          <a:p>
            <a:r>
              <a:rPr lang="fr-FR" dirty="0" smtClean="0"/>
              <a:t>Mai 2012 – A. DUPUIS – P. LEFEBVRE IA-IPR STI - technologie</a:t>
            </a:r>
            <a:endParaRPr lang="fr-FR" dirty="0"/>
          </a:p>
        </p:txBody>
      </p:sp>
      <p:sp>
        <p:nvSpPr>
          <p:cNvPr id="4" name="Rectangle 3"/>
          <p:cNvSpPr/>
          <p:nvPr/>
        </p:nvSpPr>
        <p:spPr>
          <a:xfrm>
            <a:off x="1467852" y="5239435"/>
            <a:ext cx="6055895" cy="369332"/>
          </a:xfrm>
          <a:prstGeom prst="rect">
            <a:avLst/>
          </a:prstGeom>
        </p:spPr>
        <p:txBody>
          <a:bodyPr wrap="square">
            <a:spAutoFit/>
          </a:bodyPr>
          <a:lstStyle/>
          <a:p>
            <a:r>
              <a:rPr lang="fr-FR" b="1" dirty="0" smtClean="0"/>
              <a:t>l'essentiel de la rénovation de la filière STI</a:t>
            </a:r>
            <a:endParaRPr lang="fr-FR" dirty="0"/>
          </a:p>
        </p:txBody>
      </p:sp>
      <p:pic>
        <p:nvPicPr>
          <p:cNvPr id="7" name="Picture 2">
            <a:hlinkClick r:id="rId3"/>
          </p:cNvPr>
          <p:cNvPicPr>
            <a:picLocks noChangeAspect="1" noChangeArrowheads="1"/>
          </p:cNvPicPr>
          <p:nvPr/>
        </p:nvPicPr>
        <p:blipFill>
          <a:blip r:embed="rId4" cstate="print"/>
          <a:srcRect/>
          <a:stretch>
            <a:fillRect/>
          </a:stretch>
        </p:blipFill>
        <p:spPr bwMode="auto">
          <a:xfrm>
            <a:off x="828139" y="362309"/>
            <a:ext cx="3743862" cy="952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1436545"/>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Mieux préparer</a:t>
            </a:r>
            <a:b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l’enseignement supérieur</a:t>
            </a:r>
            <a:endParaRPr lang="fr-FR" sz="4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5" name="Rectangle 4"/>
          <p:cNvSpPr/>
          <p:nvPr/>
        </p:nvSpPr>
        <p:spPr>
          <a:xfrm>
            <a:off x="866274" y="1895707"/>
            <a:ext cx="8021051" cy="4524315"/>
          </a:xfrm>
          <a:prstGeom prst="rect">
            <a:avLst/>
          </a:prstGeom>
        </p:spPr>
        <p:txBody>
          <a:bodyPr wrap="square">
            <a:spAutoFit/>
          </a:bodyPr>
          <a:lstStyle/>
          <a:p>
            <a:pPr algn="just"/>
            <a:r>
              <a:rPr lang="fr-FR" sz="3200" dirty="0" smtClean="0"/>
              <a:t>Un enseignement général indispensable pour une poursuite d’étude ouverte : renforcement de l’enseignement général, en particulier en mathématiques et en sciences physiques en vue de poursuivre des études dans le supérieur. </a:t>
            </a:r>
          </a:p>
          <a:p>
            <a:pPr algn="just"/>
            <a:r>
              <a:rPr lang="fr-FR" sz="3200" dirty="0" smtClean="0"/>
              <a:t>Poursuite des deux langues vivantes dont 1h d’enseignement technologique en langue étrangère.</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778819"/>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Quatre Spécialités</a:t>
            </a:r>
            <a:endParaRPr lang="fr-FR" sz="4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5" name="Rectangle 4"/>
          <p:cNvSpPr/>
          <p:nvPr/>
        </p:nvSpPr>
        <p:spPr>
          <a:xfrm>
            <a:off x="657727" y="1334233"/>
            <a:ext cx="8486273" cy="3939540"/>
          </a:xfrm>
          <a:prstGeom prst="rect">
            <a:avLst/>
          </a:prstGeom>
        </p:spPr>
        <p:txBody>
          <a:bodyPr wrap="square">
            <a:spAutoFit/>
          </a:bodyPr>
          <a:lstStyle/>
          <a:p>
            <a:pPr algn="just"/>
            <a:r>
              <a:rPr lang="fr-FR" sz="3200" dirty="0" smtClean="0"/>
              <a:t>Qui visent des compétences communes pour une poursuite d’étude indépendante du choix de la spécialité.</a:t>
            </a:r>
          </a:p>
          <a:p>
            <a:pPr algn="just"/>
            <a:endParaRPr lang="fr-FR" sz="3200" dirty="0" smtClean="0"/>
          </a:p>
          <a:p>
            <a:r>
              <a:rPr lang="fr-FR" sz="3200" dirty="0" smtClean="0"/>
              <a:t>• </a:t>
            </a:r>
            <a:r>
              <a:rPr lang="fr-FR" sz="3000" dirty="0" smtClean="0"/>
              <a:t>Architecture et Construction (AC)</a:t>
            </a:r>
          </a:p>
          <a:p>
            <a:r>
              <a:rPr lang="fr-FR" sz="3000" dirty="0" smtClean="0"/>
              <a:t>• Energies et Environnement (EE)</a:t>
            </a:r>
          </a:p>
          <a:p>
            <a:r>
              <a:rPr lang="fr-FR" sz="3000" dirty="0" smtClean="0"/>
              <a:t>• Innovation Technologique et Eco-Conception (ITEC)</a:t>
            </a:r>
          </a:p>
          <a:p>
            <a:r>
              <a:rPr lang="fr-FR" sz="3000" dirty="0" smtClean="0"/>
              <a:t>• Systèmes d’Information et Numérique (SIN).</a:t>
            </a:r>
            <a:endParaRPr lang="fr-FR" sz="30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778819"/>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lycées qui préparent au bac STI2D</a:t>
            </a:r>
            <a:endParaRPr lang="fr-F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5" name="Rectangle 4"/>
          <p:cNvSpPr/>
          <p:nvPr/>
        </p:nvSpPr>
        <p:spPr>
          <a:xfrm>
            <a:off x="657727" y="1334233"/>
            <a:ext cx="8486273" cy="646331"/>
          </a:xfrm>
          <a:prstGeom prst="rect">
            <a:avLst/>
          </a:prstGeom>
        </p:spPr>
        <p:txBody>
          <a:bodyPr wrap="square">
            <a:spAutoFit/>
          </a:bodyPr>
          <a:lstStyle/>
          <a:p>
            <a:pPr algn="ctr"/>
            <a:r>
              <a:rPr lang="fr-FR" sz="3600" dirty="0" smtClean="0"/>
              <a:t>Voir affiche : 15 + 3 lycées en Bourgogne</a:t>
            </a:r>
            <a:endParaRPr lang="fr-FR" sz="36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778819"/>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débouchés du bac STI2D</a:t>
            </a:r>
            <a:endParaRPr lang="fr-F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5" name="Rectangle 4"/>
          <p:cNvSpPr/>
          <p:nvPr/>
        </p:nvSpPr>
        <p:spPr>
          <a:xfrm>
            <a:off x="657727" y="1334233"/>
            <a:ext cx="8486273" cy="3539430"/>
          </a:xfrm>
          <a:prstGeom prst="rect">
            <a:avLst/>
          </a:prstGeom>
        </p:spPr>
        <p:txBody>
          <a:bodyPr wrap="square">
            <a:spAutoFit/>
          </a:bodyPr>
          <a:lstStyle/>
          <a:p>
            <a:pPr marL="72000" algn="just"/>
            <a:r>
              <a:rPr lang="fr-FR" sz="3200" dirty="0" smtClean="0"/>
              <a:t>- BTS et DUT, en 2 ans après le bac.</a:t>
            </a:r>
          </a:p>
          <a:p>
            <a:pPr marL="72000" algn="just"/>
            <a:r>
              <a:rPr lang="fr-FR" sz="3200" dirty="0" smtClean="0"/>
              <a:t>- Classes préparatoires aux grandes écoles.</a:t>
            </a:r>
          </a:p>
          <a:p>
            <a:pPr marL="72000" algn="just"/>
            <a:r>
              <a:rPr lang="fr-FR" sz="3200" dirty="0" smtClean="0"/>
              <a:t> -Les écoles d’ingénieurs qui accueillent directement les élèves après le bac pour une formation en 5 ans.</a:t>
            </a:r>
          </a:p>
          <a:p>
            <a:pPr marL="72000" algn="just"/>
            <a:r>
              <a:rPr lang="fr-FR" sz="3200" dirty="0" smtClean="0"/>
              <a:t>- L’Université  : licence en 3 ans suivie d’un master en 2 ans.</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1242204" y="2866371"/>
            <a:ext cx="7090913" cy="778819"/>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Merci de votre attention</a:t>
            </a:r>
            <a:endParaRPr lang="fr-F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pic>
        <p:nvPicPr>
          <p:cNvPr id="3074" name="Picture 2">
            <a:hlinkClick r:id="rId3"/>
          </p:cNvPr>
          <p:cNvPicPr>
            <a:picLocks noChangeAspect="1" noChangeArrowheads="1"/>
          </p:cNvPicPr>
          <p:nvPr/>
        </p:nvPicPr>
        <p:blipFill>
          <a:blip r:embed="rId4" cstate="print"/>
          <a:srcRect/>
          <a:stretch>
            <a:fillRect/>
          </a:stretch>
        </p:blipFill>
        <p:spPr bwMode="auto">
          <a:xfrm>
            <a:off x="1915066" y="207034"/>
            <a:ext cx="5762625" cy="1466850"/>
          </a:xfrm>
          <a:prstGeom prst="rect">
            <a:avLst/>
          </a:prstGeom>
          <a:noFill/>
          <a:ln w="9525">
            <a:noFill/>
            <a:miter lim="800000"/>
            <a:headEnd/>
            <a:tailEnd/>
          </a:ln>
        </p:spPr>
      </p:pic>
      <p:sp>
        <p:nvSpPr>
          <p:cNvPr id="6" name="ZoneTexte 5"/>
          <p:cNvSpPr txBox="1"/>
          <p:nvPr/>
        </p:nvSpPr>
        <p:spPr>
          <a:xfrm>
            <a:off x="3381555" y="6262777"/>
            <a:ext cx="5469147" cy="369332"/>
          </a:xfrm>
          <a:prstGeom prst="rect">
            <a:avLst/>
          </a:prstGeom>
          <a:noFill/>
        </p:spPr>
        <p:txBody>
          <a:bodyPr wrap="square" rtlCol="0">
            <a:spAutoFit/>
          </a:bodyPr>
          <a:lstStyle/>
          <a:p>
            <a:r>
              <a:rPr lang="fr-FR" i="1" dirty="0" smtClean="0"/>
              <a:t>Sources – IGEN – Onisep – Inspection pédagogique STI</a:t>
            </a:r>
            <a:endParaRPr lang="fr-FR" i="1"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22" name="Arrondir un rectangle avec un coin diagonal 21"/>
          <p:cNvSpPr/>
          <p:nvPr/>
        </p:nvSpPr>
        <p:spPr>
          <a:xfrm>
            <a:off x="2912929" y="1980849"/>
            <a:ext cx="3683813" cy="3453300"/>
          </a:xfrm>
          <a:prstGeom prst="round2DiagRect">
            <a:avLst/>
          </a:prstGeom>
          <a:gradFill flip="none" rotWithShape="1">
            <a:gsLst>
              <a:gs pos="0">
                <a:srgbClr val="5E9EFF">
                  <a:alpha val="0"/>
                </a:srgbClr>
              </a:gs>
              <a:gs pos="39999">
                <a:srgbClr val="85C2FF"/>
              </a:gs>
              <a:gs pos="60000">
                <a:srgbClr val="C4D6EB"/>
              </a:gs>
              <a:gs pos="100000">
                <a:schemeClr val="accent1">
                  <a:lumMod val="40000"/>
                  <a:lumOff val="60000"/>
                </a:schemeClr>
              </a:gs>
            </a:gsLst>
            <a:lin ang="13500000" scaled="1"/>
            <a:tileRect/>
          </a:gradFill>
          <a:ln>
            <a:noFill/>
          </a:ln>
          <a:effectLst/>
          <a:scene3d>
            <a:camera prst="orthographicFront"/>
            <a:lightRig rig="threePt" dir="t"/>
          </a:scene3d>
          <a:sp3d>
            <a:bevelT w="19050" h="50800"/>
          </a:sp3d>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fr-FR" sz="2400" dirty="0" smtClean="0">
                <a:solidFill>
                  <a:schemeClr val="tx1"/>
                </a:solidFill>
              </a:rPr>
              <a:t>Qu'il s'agisse de produits manufacturés ou d'ouvrages, toute réalisation technologique se doit d'intégrer les contraintes techniques, économiques et environnementales</a:t>
            </a:r>
            <a:r>
              <a:rPr lang="fr-FR" sz="2000" dirty="0" smtClean="0"/>
              <a:t>.</a:t>
            </a:r>
            <a:endParaRPr lang="fr-FR" sz="2000" b="1" i="1" dirty="0" smtClean="0">
              <a:solidFill>
                <a:schemeClr val="tx1"/>
              </a:solidFill>
            </a:endParaRPr>
          </a:p>
        </p:txBody>
      </p:sp>
      <p:sp>
        <p:nvSpPr>
          <p:cNvPr id="13" name="Arrondir un rectangle avec un coin diagonal 12"/>
          <p:cNvSpPr/>
          <p:nvPr/>
        </p:nvSpPr>
        <p:spPr>
          <a:xfrm>
            <a:off x="571472" y="71413"/>
            <a:ext cx="8429683" cy="1195683"/>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Sciences et Technologie de l’industrie et du développement durable</a:t>
            </a:r>
          </a:p>
        </p:txBody>
      </p:sp>
      <p:pic>
        <p:nvPicPr>
          <p:cNvPr id="1026" name="Picture 2"/>
          <p:cNvPicPr>
            <a:picLocks noChangeAspect="1" noChangeArrowheads="1"/>
          </p:cNvPicPr>
          <p:nvPr/>
        </p:nvPicPr>
        <p:blipFill>
          <a:blip r:embed="rId3" cstate="print"/>
          <a:srcRect/>
          <a:stretch>
            <a:fillRect/>
          </a:stretch>
        </p:blipFill>
        <p:spPr bwMode="auto">
          <a:xfrm>
            <a:off x="581978" y="1487149"/>
            <a:ext cx="2233068" cy="215156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98954" y="3823167"/>
            <a:ext cx="2216588" cy="213388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6736505" y="1530796"/>
            <a:ext cx="2189977" cy="2126036"/>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6723720" y="3783282"/>
            <a:ext cx="2198596" cy="2308525"/>
          </a:xfrm>
          <a:prstGeom prst="rect">
            <a:avLst/>
          </a:prstGeom>
          <a:noFill/>
          <a:ln w="9525">
            <a:noFill/>
            <a:miter lim="800000"/>
            <a:headEnd/>
            <a:tailEnd/>
          </a:ln>
        </p:spPr>
      </p:pic>
      <p:sp>
        <p:nvSpPr>
          <p:cNvPr id="16" name="ZoneTexte 15"/>
          <p:cNvSpPr txBox="1"/>
          <p:nvPr/>
        </p:nvSpPr>
        <p:spPr>
          <a:xfrm>
            <a:off x="3785937" y="5710989"/>
            <a:ext cx="2197768" cy="707886"/>
          </a:xfrm>
          <a:prstGeom prst="rect">
            <a:avLst/>
          </a:prstGeom>
          <a:noFill/>
        </p:spPr>
        <p:txBody>
          <a:bodyPr wrap="square" rtlCol="0">
            <a:spAutoFit/>
          </a:bodyPr>
          <a:lstStyle/>
          <a:p>
            <a:pPr algn="ctr"/>
            <a:r>
              <a:rPr lang="fr-FR" sz="4000" b="1" dirty="0" smtClean="0"/>
              <a:t>STI 2D</a:t>
            </a:r>
            <a:endParaRPr lang="fr-FR" sz="4000" b="1" dirty="0"/>
          </a:p>
        </p:txBody>
      </p:sp>
    </p:spTree>
    <p:extLst>
      <p:ext uri="{BB962C8B-B14F-4D97-AF65-F5344CB8AC3E}">
        <p14:creationId xmlns:p14="http://schemas.microsoft.com/office/powerpoint/2010/main" xmlns="" val="1789564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4"/>
            <a:ext cx="8429683" cy="557236"/>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 schéma plus lisible</a:t>
            </a:r>
            <a:endParaRPr lang="fr-F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 name="Arrondir un rectangle avec un coin diagonal 27"/>
          <p:cNvSpPr/>
          <p:nvPr/>
        </p:nvSpPr>
        <p:spPr>
          <a:xfrm>
            <a:off x="3816404" y="842026"/>
            <a:ext cx="2071735" cy="1372055"/>
          </a:xfrm>
          <a:prstGeom prst="round2DiagRect">
            <a:avLst/>
          </a:prstGeom>
          <a:gradFill flip="none" rotWithShape="1">
            <a:gsLst>
              <a:gs pos="0">
                <a:srgbClr val="5E9EFF">
                  <a:alpha val="0"/>
                </a:srgbClr>
              </a:gs>
              <a:gs pos="39999">
                <a:srgbClr val="85C2FF"/>
              </a:gs>
              <a:gs pos="60000">
                <a:srgbClr val="C4D6EB"/>
              </a:gs>
              <a:gs pos="100000">
                <a:schemeClr val="accent1">
                  <a:lumMod val="40000"/>
                  <a:lumOff val="60000"/>
                </a:schemeClr>
              </a:gs>
            </a:gsLst>
            <a:lin ang="13500000" scaled="1"/>
            <a:tileRect/>
          </a:gradFill>
          <a:ln>
            <a:noFill/>
          </a:ln>
          <a:effectLst/>
          <a:scene3d>
            <a:camera prst="orthographicFront"/>
            <a:lightRig rig="threePt" dir="t"/>
          </a:scene3d>
          <a:sp3d>
            <a:bevelT w="19050" h="50800"/>
          </a:sp3d>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600" b="1" i="1" dirty="0">
                <a:solidFill>
                  <a:srgbClr val="0070C0"/>
                </a:solidFill>
              </a:rPr>
              <a:t>La voie Technologique</a:t>
            </a:r>
          </a:p>
          <a:p>
            <a:pPr algn="ctr"/>
            <a:r>
              <a:rPr lang="fr-FR" sz="1600" b="1" i="1" dirty="0">
                <a:solidFill>
                  <a:schemeClr val="tx2"/>
                </a:solidFill>
              </a:rPr>
              <a:t>Une approche concrète pour matérialiser les </a:t>
            </a:r>
            <a:r>
              <a:rPr lang="fr-FR" sz="1600" b="1" i="1" dirty="0" smtClean="0">
                <a:solidFill>
                  <a:schemeClr val="tx2"/>
                </a:solidFill>
              </a:rPr>
              <a:t>concepts</a:t>
            </a:r>
            <a:endParaRPr lang="fr-FR" sz="1600" b="1" i="1" dirty="0">
              <a:solidFill>
                <a:schemeClr val="tx2"/>
              </a:solidFill>
            </a:endParaRPr>
          </a:p>
        </p:txBody>
      </p:sp>
      <p:sp>
        <p:nvSpPr>
          <p:cNvPr id="35" name="Arrondir un rectangle avec un coin diagonal 34"/>
          <p:cNvSpPr/>
          <p:nvPr/>
        </p:nvSpPr>
        <p:spPr>
          <a:xfrm>
            <a:off x="6347525" y="839877"/>
            <a:ext cx="2071735" cy="1372055"/>
          </a:xfrm>
          <a:prstGeom prst="round2DiagRect">
            <a:avLst/>
          </a:prstGeom>
          <a:gradFill flip="none" rotWithShape="1">
            <a:gsLst>
              <a:gs pos="0">
                <a:srgbClr val="5E9EFF">
                  <a:alpha val="0"/>
                </a:srgbClr>
              </a:gs>
              <a:gs pos="39999">
                <a:srgbClr val="85C2FF"/>
              </a:gs>
              <a:gs pos="60000">
                <a:srgbClr val="C4D6EB"/>
              </a:gs>
              <a:gs pos="100000">
                <a:schemeClr val="accent1">
                  <a:lumMod val="40000"/>
                  <a:lumOff val="60000"/>
                </a:schemeClr>
              </a:gs>
            </a:gsLst>
            <a:lin ang="13500000" scaled="1"/>
            <a:tileRect/>
          </a:gradFill>
          <a:ln>
            <a:noFill/>
          </a:ln>
          <a:effectLst/>
          <a:scene3d>
            <a:camera prst="orthographicFront"/>
            <a:lightRig rig="threePt" dir="t"/>
          </a:scene3d>
          <a:sp3d>
            <a:bevelT w="19050" h="50800"/>
          </a:sp3d>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600" b="1" i="1" dirty="0">
                <a:solidFill>
                  <a:srgbClr val="C00000"/>
                </a:solidFill>
              </a:rPr>
              <a:t>La voie </a:t>
            </a:r>
            <a:r>
              <a:rPr lang="fr-FR" sz="1600" b="1" i="1" dirty="0" smtClean="0">
                <a:solidFill>
                  <a:srgbClr val="C00000"/>
                </a:solidFill>
              </a:rPr>
              <a:t>Scientifique</a:t>
            </a:r>
            <a:endParaRPr lang="fr-FR" sz="1600" b="1" i="1" dirty="0">
              <a:solidFill>
                <a:srgbClr val="C00000"/>
              </a:solidFill>
            </a:endParaRPr>
          </a:p>
          <a:p>
            <a:pPr algn="ctr"/>
            <a:r>
              <a:rPr lang="fr-FR" sz="1600" b="1" i="1" dirty="0">
                <a:solidFill>
                  <a:schemeClr val="tx2"/>
                </a:solidFill>
              </a:rPr>
              <a:t>Une approche </a:t>
            </a:r>
            <a:r>
              <a:rPr lang="fr-FR" sz="1600" b="1" i="1" dirty="0" smtClean="0">
                <a:solidFill>
                  <a:schemeClr val="tx2"/>
                </a:solidFill>
              </a:rPr>
              <a:t>théorique pour modéliser les concepts</a:t>
            </a:r>
            <a:endParaRPr lang="fr-FR" sz="1600" b="1" i="1" dirty="0">
              <a:solidFill>
                <a:schemeClr val="tx2"/>
              </a:solidFill>
            </a:endParaRPr>
          </a:p>
        </p:txBody>
      </p:sp>
      <p:sp>
        <p:nvSpPr>
          <p:cNvPr id="40" name="Arrondir un rectangle avec un coin diagonal 39"/>
          <p:cNvSpPr/>
          <p:nvPr/>
        </p:nvSpPr>
        <p:spPr>
          <a:xfrm>
            <a:off x="1236453" y="837729"/>
            <a:ext cx="2071735" cy="1374204"/>
          </a:xfrm>
          <a:prstGeom prst="round2DiagRect">
            <a:avLst/>
          </a:prstGeom>
          <a:gradFill flip="none" rotWithShape="1">
            <a:gsLst>
              <a:gs pos="0">
                <a:srgbClr val="5E9EFF">
                  <a:alpha val="0"/>
                </a:srgbClr>
              </a:gs>
              <a:gs pos="39999">
                <a:srgbClr val="85C2FF"/>
              </a:gs>
              <a:gs pos="60000">
                <a:srgbClr val="C4D6EB"/>
              </a:gs>
              <a:gs pos="100000">
                <a:schemeClr val="accent1">
                  <a:lumMod val="40000"/>
                  <a:lumOff val="60000"/>
                </a:schemeClr>
              </a:gs>
            </a:gsLst>
            <a:lin ang="13500000" scaled="1"/>
            <a:tileRect/>
          </a:gradFill>
          <a:ln>
            <a:noFill/>
          </a:ln>
          <a:effectLst/>
          <a:scene3d>
            <a:camera prst="orthographicFront"/>
            <a:lightRig rig="threePt" dir="t"/>
          </a:scene3d>
          <a:sp3d>
            <a:bevelT w="19050" h="50800"/>
          </a:sp3d>
        </p:spPr>
        <p:style>
          <a:lnRef idx="2">
            <a:schemeClr val="accent1">
              <a:shade val="50000"/>
            </a:schemeClr>
          </a:lnRef>
          <a:fillRef idx="1">
            <a:schemeClr val="accent1"/>
          </a:fillRef>
          <a:effectRef idx="0">
            <a:schemeClr val="accent1"/>
          </a:effectRef>
          <a:fontRef idx="minor">
            <a:schemeClr val="lt1"/>
          </a:fontRef>
        </p:style>
        <p:txBody>
          <a:bodyPr lIns="0" tIns="0" rIns="0" rtlCol="0" anchor="t"/>
          <a:lstStyle/>
          <a:p>
            <a:pPr algn="ctr"/>
            <a:r>
              <a:rPr lang="fr-FR" sz="1600" b="1" i="1" dirty="0">
                <a:solidFill>
                  <a:srgbClr val="009900"/>
                </a:solidFill>
              </a:rPr>
              <a:t>La voie </a:t>
            </a:r>
            <a:r>
              <a:rPr lang="fr-FR" sz="1600" b="1" i="1" dirty="0" smtClean="0">
                <a:solidFill>
                  <a:srgbClr val="009900"/>
                </a:solidFill>
              </a:rPr>
              <a:t>Professionnelle</a:t>
            </a:r>
            <a:endParaRPr lang="fr-FR" sz="1600" b="1" i="1" dirty="0">
              <a:solidFill>
                <a:srgbClr val="009900"/>
              </a:solidFill>
            </a:endParaRPr>
          </a:p>
          <a:p>
            <a:pPr algn="ctr"/>
            <a:r>
              <a:rPr lang="fr-FR" sz="1600" b="1" i="1" dirty="0">
                <a:solidFill>
                  <a:schemeClr val="tx2"/>
                </a:solidFill>
              </a:rPr>
              <a:t>Une </a:t>
            </a:r>
            <a:r>
              <a:rPr lang="fr-FR" sz="1600" b="1" i="1" dirty="0" smtClean="0">
                <a:solidFill>
                  <a:schemeClr val="tx2"/>
                </a:solidFill>
              </a:rPr>
              <a:t>approche</a:t>
            </a:r>
            <a:br>
              <a:rPr lang="fr-FR" sz="1600" b="1" i="1" dirty="0" smtClean="0">
                <a:solidFill>
                  <a:schemeClr val="tx2"/>
                </a:solidFill>
              </a:rPr>
            </a:br>
            <a:r>
              <a:rPr lang="fr-FR" sz="1600" b="1" i="1" dirty="0" smtClean="0">
                <a:solidFill>
                  <a:schemeClr val="tx2"/>
                </a:solidFill>
              </a:rPr>
              <a:t>pratique pour réaliser, produire et acquérir un savoir faire</a:t>
            </a:r>
            <a:endParaRPr lang="fr-FR" sz="1600" b="1" i="1" dirty="0">
              <a:solidFill>
                <a:schemeClr val="tx2"/>
              </a:solidFill>
            </a:endParaRPr>
          </a:p>
        </p:txBody>
      </p:sp>
      <p:sp>
        <p:nvSpPr>
          <p:cNvPr id="15" name="Arrondir un rectangle avec un coin diagonal 14"/>
          <p:cNvSpPr/>
          <p:nvPr/>
        </p:nvSpPr>
        <p:spPr>
          <a:xfrm>
            <a:off x="1005840" y="3698954"/>
            <a:ext cx="7543800" cy="3159046"/>
          </a:xfrm>
          <a:prstGeom prst="round2DiagRect">
            <a:avLst/>
          </a:prstGeom>
          <a:solidFill>
            <a:srgbClr val="99FF99"/>
          </a:solidFill>
          <a:ln>
            <a:noFill/>
          </a:ln>
          <a:effectLst/>
          <a:scene3d>
            <a:camera prst="perspectiveRelaxed"/>
            <a:lightRig rig="threePt" dir="t"/>
          </a:scene3d>
          <a:sp3d z="-95250">
            <a:bevelT w="19050" h="50800"/>
          </a:sp3d>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fr-FR" sz="4800" dirty="0" smtClean="0">
                <a:solidFill>
                  <a:srgbClr val="4D4D4D"/>
                </a:solidFill>
              </a:rPr>
              <a:t>Classe de 3ème</a:t>
            </a:r>
            <a:endParaRPr lang="fr-FR" sz="4800" dirty="0">
              <a:solidFill>
                <a:srgbClr val="4D4D4D"/>
              </a:solidFill>
            </a:endParaRPr>
          </a:p>
        </p:txBody>
      </p:sp>
      <p:sp>
        <p:nvSpPr>
          <p:cNvPr id="30" name="Arrondir un rectangle avec un coin diagonal 29"/>
          <p:cNvSpPr/>
          <p:nvPr/>
        </p:nvSpPr>
        <p:spPr>
          <a:xfrm>
            <a:off x="1091565" y="2697481"/>
            <a:ext cx="7458075" cy="3531870"/>
          </a:xfrm>
          <a:prstGeom prst="round2DiagRect">
            <a:avLst/>
          </a:prstGeom>
          <a:solidFill>
            <a:schemeClr val="accent2">
              <a:lumMod val="60000"/>
              <a:lumOff val="40000"/>
            </a:schemeClr>
          </a:solidFill>
          <a:ln>
            <a:noFill/>
          </a:ln>
          <a:effectLst/>
          <a:scene3d>
            <a:camera prst="perspectiveRelaxed"/>
            <a:lightRig rig="threePt" dir="t"/>
          </a:scene3d>
          <a:sp3d z="-95250">
            <a:bevelT w="19050" h="50800"/>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fr-FR" sz="4800" dirty="0" smtClean="0">
              <a:solidFill>
                <a:schemeClr val="bg1">
                  <a:lumMod val="50000"/>
                </a:schemeClr>
              </a:solidFill>
            </a:endParaRPr>
          </a:p>
          <a:p>
            <a:pPr algn="ctr"/>
            <a:endParaRPr lang="fr-FR" sz="4800" dirty="0" smtClean="0">
              <a:solidFill>
                <a:schemeClr val="bg1">
                  <a:lumMod val="50000"/>
                </a:schemeClr>
              </a:solidFill>
            </a:endParaRPr>
          </a:p>
          <a:p>
            <a:pPr algn="ctr"/>
            <a:endParaRPr lang="fr-FR" sz="4800" dirty="0" smtClean="0">
              <a:solidFill>
                <a:schemeClr val="bg1">
                  <a:lumMod val="50000"/>
                </a:schemeClr>
              </a:solidFill>
            </a:endParaRPr>
          </a:p>
          <a:p>
            <a:pPr algn="ctr"/>
            <a:r>
              <a:rPr lang="fr-FR" sz="4800" dirty="0" smtClean="0">
                <a:solidFill>
                  <a:srgbClr val="4D4D4D"/>
                </a:solidFill>
              </a:rPr>
              <a:t>Classe de seconde</a:t>
            </a:r>
            <a:endParaRPr lang="fr-FR" sz="4800" dirty="0">
              <a:solidFill>
                <a:srgbClr val="4D4D4D"/>
              </a:solidFill>
            </a:endParaRPr>
          </a:p>
        </p:txBody>
      </p:sp>
      <p:sp>
        <p:nvSpPr>
          <p:cNvPr id="37" name="Ellipse 36"/>
          <p:cNvSpPr/>
          <p:nvPr/>
        </p:nvSpPr>
        <p:spPr>
          <a:xfrm>
            <a:off x="4526280" y="3486150"/>
            <a:ext cx="3200400" cy="2286000"/>
          </a:xfrm>
          <a:prstGeom prst="ellipse">
            <a:avLst/>
          </a:prstGeom>
          <a:solidFill>
            <a:schemeClr val="bg1">
              <a:lumMod val="50000"/>
            </a:schemeClr>
          </a:solidFill>
          <a:ln w="34925">
            <a:solidFill>
              <a:srgbClr val="FFFFFF"/>
            </a:solidFill>
          </a:ln>
          <a:effectLst>
            <a:outerShdw blurRad="50800" dist="1054100" dir="7200000" sx="94000" sy="94000" algn="t" rotWithShape="0">
              <a:prstClr val="black">
                <a:alpha val="6000"/>
              </a:prstClr>
            </a:outerShdw>
          </a:effectLst>
          <a:scene3d>
            <a:camera prst="perspectiveFront" fov="0">
              <a:rot lat="19443347" lon="19101887" rev="2414753"/>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2</a:t>
            </a:r>
            <a:r>
              <a:rPr lang="fr-FR" sz="3600" baseline="30000" dirty="0" smtClean="0"/>
              <a:t>nde</a:t>
            </a:r>
            <a:r>
              <a:rPr lang="fr-FR" sz="3600" dirty="0" smtClean="0"/>
              <a:t> </a:t>
            </a:r>
            <a:r>
              <a:rPr lang="fr-FR" sz="2800" dirty="0" smtClean="0"/>
              <a:t>générale et technologique</a:t>
            </a:r>
            <a:endParaRPr lang="fr-FR" sz="2800" dirty="0"/>
          </a:p>
        </p:txBody>
      </p:sp>
      <p:sp>
        <p:nvSpPr>
          <p:cNvPr id="42" name="Ellipse 41"/>
          <p:cNvSpPr/>
          <p:nvPr/>
        </p:nvSpPr>
        <p:spPr>
          <a:xfrm>
            <a:off x="1131570" y="3377876"/>
            <a:ext cx="2159223" cy="2078082"/>
          </a:xfrm>
          <a:prstGeom prst="ellipse">
            <a:avLst/>
          </a:prstGeom>
          <a:solidFill>
            <a:srgbClr val="00B050">
              <a:alpha val="67000"/>
            </a:srgbClr>
          </a:solidFill>
          <a:ln w="34925">
            <a:solidFill>
              <a:srgbClr val="FFFFFF"/>
            </a:solidFill>
          </a:ln>
          <a:effectLst>
            <a:outerShdw blurRad="50800" dist="1054100" dir="7200000" sx="94000" sy="94000" algn="t" rotWithShape="0">
              <a:prstClr val="black">
                <a:alpha val="6000"/>
              </a:prst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smtClean="0"/>
              <a:t>2</a:t>
            </a:r>
            <a:r>
              <a:rPr lang="fr-FR" sz="4400" baseline="30000" dirty="0" smtClean="0"/>
              <a:t>nde</a:t>
            </a:r>
            <a:r>
              <a:rPr lang="fr-FR" sz="4400" dirty="0" smtClean="0"/>
              <a:t/>
            </a:r>
            <a:br>
              <a:rPr lang="fr-FR" sz="4400" dirty="0" smtClean="0"/>
            </a:br>
            <a:r>
              <a:rPr lang="fr-FR" sz="1600" b="1" dirty="0" smtClean="0"/>
              <a:t>Professionnelle</a:t>
            </a:r>
            <a:endParaRPr lang="fr-FR" sz="1600" b="1" dirty="0"/>
          </a:p>
        </p:txBody>
      </p:sp>
      <p:sp>
        <p:nvSpPr>
          <p:cNvPr id="44" name="Ellipse 43"/>
          <p:cNvSpPr/>
          <p:nvPr/>
        </p:nvSpPr>
        <p:spPr>
          <a:xfrm>
            <a:off x="3805815" y="2459072"/>
            <a:ext cx="2092066" cy="2078082"/>
          </a:xfrm>
          <a:prstGeom prst="ellipse">
            <a:avLst/>
          </a:prstGeom>
          <a:solidFill>
            <a:schemeClr val="accent1">
              <a:alpha val="67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smtClean="0"/>
              <a:t>1</a:t>
            </a:r>
            <a:r>
              <a:rPr lang="fr-FR" sz="4400" baseline="30000" dirty="0" smtClean="0"/>
              <a:t>ère</a:t>
            </a:r>
            <a:r>
              <a:rPr lang="fr-FR" sz="4400" dirty="0" smtClean="0"/>
              <a:t/>
            </a:r>
            <a:br>
              <a:rPr lang="fr-FR" sz="4400" dirty="0" smtClean="0"/>
            </a:br>
            <a:r>
              <a:rPr lang="fr-FR" sz="3600" baseline="30000" dirty="0" smtClean="0"/>
              <a:t>STI2D-STL</a:t>
            </a:r>
            <a:endParaRPr lang="fr-FR" sz="3600" dirty="0"/>
          </a:p>
        </p:txBody>
      </p:sp>
      <p:sp>
        <p:nvSpPr>
          <p:cNvPr id="45" name="Ellipse 44"/>
          <p:cNvSpPr/>
          <p:nvPr/>
        </p:nvSpPr>
        <p:spPr>
          <a:xfrm>
            <a:off x="6298836" y="2456923"/>
            <a:ext cx="2077200" cy="2078082"/>
          </a:xfrm>
          <a:prstGeom prst="ellipse">
            <a:avLst/>
          </a:prstGeom>
          <a:solidFill>
            <a:srgbClr val="C00000">
              <a:alpha val="67000"/>
            </a:srgb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smtClean="0"/>
              <a:t>1</a:t>
            </a:r>
            <a:r>
              <a:rPr lang="fr-FR" sz="4400" baseline="30000" dirty="0" smtClean="0"/>
              <a:t>ère</a:t>
            </a:r>
            <a:r>
              <a:rPr lang="fr-FR" sz="4400" dirty="0" smtClean="0"/>
              <a:t/>
            </a:r>
            <a:br>
              <a:rPr lang="fr-FR" sz="4400" dirty="0" smtClean="0"/>
            </a:br>
            <a:r>
              <a:rPr lang="fr-FR" sz="4400" dirty="0" smtClean="0"/>
              <a:t>S</a:t>
            </a:r>
            <a:endParaRPr lang="fr-FR" sz="2800" dirty="0"/>
          </a:p>
        </p:txBody>
      </p:sp>
      <p:sp>
        <p:nvSpPr>
          <p:cNvPr id="46" name="Ellipse 45"/>
          <p:cNvSpPr/>
          <p:nvPr/>
        </p:nvSpPr>
        <p:spPr>
          <a:xfrm>
            <a:off x="1157284" y="2431914"/>
            <a:ext cx="2123126" cy="2078082"/>
          </a:xfrm>
          <a:prstGeom prst="ellipse">
            <a:avLst/>
          </a:prstGeom>
          <a:solidFill>
            <a:srgbClr val="00B050">
              <a:alpha val="67000"/>
            </a:srgb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smtClean="0"/>
              <a:t>1ère</a:t>
            </a:r>
            <a:r>
              <a:rPr lang="fr-FR" sz="2800" dirty="0"/>
              <a:t/>
            </a:r>
            <a:br>
              <a:rPr lang="fr-FR" sz="2800" dirty="0"/>
            </a:br>
            <a:r>
              <a:rPr lang="fr-FR" sz="1600" b="1" dirty="0" smtClean="0"/>
              <a:t>Professionnelle</a:t>
            </a:r>
            <a:endParaRPr lang="fr-FR" sz="1600" b="1" baseline="30000" dirty="0"/>
          </a:p>
        </p:txBody>
      </p:sp>
      <p:sp>
        <p:nvSpPr>
          <p:cNvPr id="43" name="Ellipse 42"/>
          <p:cNvSpPr/>
          <p:nvPr/>
        </p:nvSpPr>
        <p:spPr>
          <a:xfrm>
            <a:off x="1165968" y="1765164"/>
            <a:ext cx="2148732" cy="2078082"/>
          </a:xfrm>
          <a:prstGeom prst="ellipse">
            <a:avLst/>
          </a:prstGeom>
          <a:solidFill>
            <a:srgbClr val="00B050">
              <a:alpha val="67000"/>
            </a:srgb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smtClean="0"/>
              <a:t>Term</a:t>
            </a:r>
            <a:r>
              <a:rPr lang="fr-FR" sz="2800" dirty="0"/>
              <a:t/>
            </a:r>
            <a:br>
              <a:rPr lang="fr-FR" sz="2800" dirty="0"/>
            </a:br>
            <a:r>
              <a:rPr lang="fr-FR" sz="1600" b="1" dirty="0" smtClean="0"/>
              <a:t>Professionnelle</a:t>
            </a:r>
            <a:endParaRPr lang="fr-FR" sz="1600" b="1" baseline="30000" dirty="0"/>
          </a:p>
        </p:txBody>
      </p:sp>
      <p:sp>
        <p:nvSpPr>
          <p:cNvPr id="32" name="Ellipse 31"/>
          <p:cNvSpPr/>
          <p:nvPr/>
        </p:nvSpPr>
        <p:spPr>
          <a:xfrm>
            <a:off x="3825929" y="1769462"/>
            <a:ext cx="2077200" cy="2078082"/>
          </a:xfrm>
          <a:prstGeom prst="ellipse">
            <a:avLst/>
          </a:prstGeom>
          <a:solidFill>
            <a:schemeClr val="accent1">
              <a:alpha val="67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smtClean="0"/>
              <a:t>Term</a:t>
            </a:r>
            <a:r>
              <a:rPr lang="fr-FR" sz="4400" dirty="0" smtClean="0"/>
              <a:t> </a:t>
            </a:r>
            <a:endParaRPr lang="fr-FR" sz="4400" baseline="30000" dirty="0" smtClean="0"/>
          </a:p>
          <a:p>
            <a:pPr algn="ctr"/>
            <a:endParaRPr lang="fr-FR" sz="1200" baseline="30000" dirty="0" smtClean="0"/>
          </a:p>
          <a:p>
            <a:pPr algn="ctr"/>
            <a:r>
              <a:rPr lang="fr-FR" sz="3600" baseline="30000" dirty="0" smtClean="0"/>
              <a:t>STI2D-STL</a:t>
            </a:r>
          </a:p>
          <a:p>
            <a:pPr algn="ctr"/>
            <a:endParaRPr lang="fr-FR" sz="2800" dirty="0"/>
          </a:p>
        </p:txBody>
      </p:sp>
      <p:sp>
        <p:nvSpPr>
          <p:cNvPr id="38" name="Ellipse 37"/>
          <p:cNvSpPr/>
          <p:nvPr/>
        </p:nvSpPr>
        <p:spPr>
          <a:xfrm>
            <a:off x="6318950" y="1767313"/>
            <a:ext cx="2077200" cy="2078082"/>
          </a:xfrm>
          <a:prstGeom prst="ellipse">
            <a:avLst/>
          </a:prstGeom>
          <a:solidFill>
            <a:srgbClr val="C00000">
              <a:alpha val="67000"/>
            </a:srgb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smtClean="0"/>
              <a:t>Term</a:t>
            </a:r>
            <a:r>
              <a:rPr lang="fr-FR" sz="4400" dirty="0" smtClean="0"/>
              <a:t/>
            </a:r>
            <a:br>
              <a:rPr lang="fr-FR" sz="4400" dirty="0" smtClean="0"/>
            </a:br>
            <a:r>
              <a:rPr lang="fr-FR" sz="4400" dirty="0" smtClean="0"/>
              <a:t>S</a:t>
            </a:r>
            <a:endParaRPr lang="fr-FR" sz="2800" dirty="0"/>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4"/>
            <a:ext cx="8429683" cy="875070"/>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Pourquoi la voie technologique ?</a:t>
            </a:r>
            <a:endPar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18" name="Rectangle 17"/>
          <p:cNvSpPr/>
          <p:nvPr/>
        </p:nvSpPr>
        <p:spPr>
          <a:xfrm>
            <a:off x="633662" y="1420323"/>
            <a:ext cx="8349917" cy="4031873"/>
          </a:xfrm>
          <a:prstGeom prst="rect">
            <a:avLst/>
          </a:prstGeom>
        </p:spPr>
        <p:txBody>
          <a:bodyPr wrap="square">
            <a:spAutoFit/>
          </a:bodyPr>
          <a:lstStyle/>
          <a:p>
            <a:pPr algn="just"/>
            <a:r>
              <a:rPr lang="fr-FR" sz="3200" dirty="0" smtClean="0"/>
              <a:t>La voie STI2D </a:t>
            </a:r>
            <a:r>
              <a:rPr lang="fr-FR" sz="3200" dirty="0" smtClean="0"/>
              <a:t>s’appuie </a:t>
            </a:r>
            <a:r>
              <a:rPr lang="fr-FR" sz="3200" dirty="0" smtClean="0"/>
              <a:t>sur la technologie pour</a:t>
            </a:r>
          </a:p>
          <a:p>
            <a:pPr algn="just"/>
            <a:r>
              <a:rPr lang="fr-FR" sz="3200" dirty="0" smtClean="0"/>
              <a:t>découvrir et acquérir des concepts scientifiques.</a:t>
            </a:r>
          </a:p>
          <a:p>
            <a:pPr algn="just"/>
            <a:endParaRPr lang="fr-FR" sz="3200" dirty="0" smtClean="0"/>
          </a:p>
          <a:p>
            <a:pPr algn="just"/>
            <a:r>
              <a:rPr lang="fr-FR" sz="3200" dirty="0" smtClean="0"/>
              <a:t>La voie S </a:t>
            </a:r>
            <a:r>
              <a:rPr lang="fr-FR" sz="3200" dirty="0" smtClean="0"/>
              <a:t>accède </a:t>
            </a:r>
            <a:r>
              <a:rPr lang="fr-FR" sz="3200" dirty="0" smtClean="0"/>
              <a:t>aux concepts scientifiques par l’abstraction.</a:t>
            </a:r>
          </a:p>
          <a:p>
            <a:pPr algn="just"/>
            <a:endParaRPr lang="fr-FR" sz="3200" dirty="0" smtClean="0"/>
          </a:p>
          <a:p>
            <a:pPr algn="just"/>
            <a:r>
              <a:rPr lang="fr-FR" sz="3200" dirty="0" smtClean="0"/>
              <a:t>La voie professionnelle permet un accès rapide à la vie active par une approche pratique.</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4"/>
            <a:ext cx="8429683" cy="875070"/>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 bac STI2D quand l’envisager ?</a:t>
            </a:r>
            <a:endPar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18" name="Rectangle 17"/>
          <p:cNvSpPr/>
          <p:nvPr/>
        </p:nvSpPr>
        <p:spPr>
          <a:xfrm>
            <a:off x="826168" y="2222429"/>
            <a:ext cx="7836570" cy="2062103"/>
          </a:xfrm>
          <a:prstGeom prst="rect">
            <a:avLst/>
          </a:prstGeom>
        </p:spPr>
        <p:txBody>
          <a:bodyPr wrap="square">
            <a:spAutoFit/>
          </a:bodyPr>
          <a:lstStyle/>
          <a:p>
            <a:pPr algn="just"/>
            <a:r>
              <a:rPr lang="fr-FR" sz="3200" dirty="0" smtClean="0"/>
              <a:t>Après la 3e, la classe de seconde générale et technologique permet de construire un projet d’orientation à travers des enseignements d’exploration.</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4"/>
            <a:ext cx="8429683" cy="875070"/>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 bac STI2D quand l’envisager ?</a:t>
            </a:r>
            <a:endPar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18" name="Rectangle 17"/>
          <p:cNvSpPr/>
          <p:nvPr/>
        </p:nvSpPr>
        <p:spPr>
          <a:xfrm>
            <a:off x="657727" y="1420323"/>
            <a:ext cx="8229600" cy="4524315"/>
          </a:xfrm>
          <a:prstGeom prst="rect">
            <a:avLst/>
          </a:prstGeom>
        </p:spPr>
        <p:txBody>
          <a:bodyPr wrap="square">
            <a:spAutoFit/>
          </a:bodyPr>
          <a:lstStyle/>
          <a:p>
            <a:pPr algn="just"/>
            <a:r>
              <a:rPr lang="fr-FR" sz="3200" dirty="0" smtClean="0"/>
              <a:t>La culture technologique peut être découverte plus particulièrement avec les </a:t>
            </a:r>
            <a:r>
              <a:rPr lang="fr-FR" sz="3200" b="1" dirty="0" smtClean="0"/>
              <a:t>enseignements</a:t>
            </a:r>
          </a:p>
          <a:p>
            <a:pPr algn="just"/>
            <a:r>
              <a:rPr lang="fr-FR" sz="3200" b="1" dirty="0" smtClean="0"/>
              <a:t>d’exploration</a:t>
            </a:r>
            <a:r>
              <a:rPr lang="fr-FR" sz="3200" dirty="0" smtClean="0"/>
              <a:t> : Création et Innovation Technologiques (CIT), Sciences de l’</a:t>
            </a:r>
            <a:r>
              <a:rPr lang="fr-FR" sz="3200" dirty="0" err="1" smtClean="0"/>
              <a:t>lngénieur</a:t>
            </a:r>
            <a:r>
              <a:rPr lang="fr-FR" sz="3200" dirty="0" smtClean="0"/>
              <a:t> (SI), Méthodes et Pratiques Scientifiques (MPS).</a:t>
            </a:r>
          </a:p>
          <a:p>
            <a:pPr algn="just"/>
            <a:endParaRPr lang="fr-FR" sz="3200" dirty="0" smtClean="0"/>
          </a:p>
          <a:p>
            <a:pPr algn="just"/>
            <a:r>
              <a:rPr lang="fr-FR" sz="3200" dirty="0" smtClean="0"/>
              <a:t>Après la classe de seconde et </a:t>
            </a:r>
            <a:r>
              <a:rPr lang="fr-FR" sz="3200" b="1" dirty="0" smtClean="0"/>
              <a:t>quel que soit l’enseignement d’exploration, le choix d’une première STI2D est possible</a:t>
            </a:r>
            <a:r>
              <a:rPr lang="fr-FR" sz="3200" dirty="0" smtClean="0"/>
              <a:t>.</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1436545"/>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Technologie, point de départ pour mieux comprendre les sciences</a:t>
            </a:r>
            <a:endParaRPr lang="fr-FR" sz="4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pic>
        <p:nvPicPr>
          <p:cNvPr id="2052" name="Picture 4"/>
          <p:cNvPicPr>
            <a:picLocks noChangeAspect="1" noChangeArrowheads="1"/>
          </p:cNvPicPr>
          <p:nvPr/>
        </p:nvPicPr>
        <p:blipFill>
          <a:blip r:embed="rId3" cstate="print"/>
          <a:srcRect/>
          <a:stretch>
            <a:fillRect/>
          </a:stretch>
        </p:blipFill>
        <p:spPr bwMode="auto">
          <a:xfrm>
            <a:off x="714542" y="1785687"/>
            <a:ext cx="4089400" cy="2324100"/>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4789238" y="2679032"/>
            <a:ext cx="4089400" cy="1981200"/>
          </a:xfrm>
          <a:prstGeom prst="rect">
            <a:avLst/>
          </a:prstGeom>
          <a:noFill/>
          <a:ln w="9525">
            <a:noFill/>
            <a:miter lim="800000"/>
            <a:headEnd/>
            <a:tailEnd/>
          </a:ln>
        </p:spPr>
      </p:pic>
      <p:pic>
        <p:nvPicPr>
          <p:cNvPr id="2054" name="Picture 6"/>
          <p:cNvPicPr>
            <a:picLocks noChangeAspect="1" noChangeArrowheads="1"/>
          </p:cNvPicPr>
          <p:nvPr/>
        </p:nvPicPr>
        <p:blipFill>
          <a:blip r:embed="rId5" cstate="print"/>
          <a:srcRect/>
          <a:stretch>
            <a:fillRect/>
          </a:stretch>
        </p:blipFill>
        <p:spPr bwMode="auto">
          <a:xfrm>
            <a:off x="1652338" y="5013158"/>
            <a:ext cx="6343506" cy="1387642"/>
          </a:xfrm>
          <a:prstGeom prst="rect">
            <a:avLst/>
          </a:prstGeom>
          <a:noFill/>
          <a:ln w="9525">
            <a:noFill/>
            <a:miter lim="800000"/>
            <a:headEnd/>
            <a:tailEnd/>
          </a:ln>
        </p:spPr>
      </p:pic>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1436545"/>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Technologie, point de départ pour mieux comprendre les sciences</a:t>
            </a:r>
            <a:endParaRPr lang="fr-FR" sz="4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18" name="Rectangle 17"/>
          <p:cNvSpPr/>
          <p:nvPr/>
        </p:nvSpPr>
        <p:spPr>
          <a:xfrm>
            <a:off x="914400" y="2005262"/>
            <a:ext cx="7636042" cy="3046988"/>
          </a:xfrm>
          <a:prstGeom prst="rect">
            <a:avLst/>
          </a:prstGeom>
        </p:spPr>
        <p:txBody>
          <a:bodyPr wrap="square">
            <a:spAutoFit/>
          </a:bodyPr>
          <a:lstStyle/>
          <a:p>
            <a:pPr algn="ctr"/>
            <a:r>
              <a:rPr lang="fr-FR" sz="3200" dirty="0" smtClean="0"/>
              <a:t>Les supports et démarches pédagogiques, dans une approche de développement</a:t>
            </a:r>
          </a:p>
          <a:p>
            <a:pPr algn="ctr"/>
            <a:r>
              <a:rPr lang="fr-FR" sz="3200" dirty="0" smtClean="0"/>
              <a:t>durable, s’appuient sur des technologies innovantes : tablette numérique,</a:t>
            </a:r>
          </a:p>
          <a:p>
            <a:pPr algn="ctr"/>
            <a:r>
              <a:rPr lang="fr-FR" sz="3200" dirty="0" smtClean="0"/>
              <a:t>portable, bâtiment « intelligent », voiture électrique, robot d’exploration...</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ndir un rectangle avec un coin diagonal 33"/>
          <p:cNvSpPr/>
          <p:nvPr/>
        </p:nvSpPr>
        <p:spPr>
          <a:xfrm>
            <a:off x="571472" y="71413"/>
            <a:ext cx="8429683" cy="1436545"/>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b"/>
          <a:lstStyle/>
          <a:p>
            <a:pPr algn="ctr"/>
            <a:r>
              <a:rPr lang="fr-FR"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Technologie, point de départ pour mieux comprendre les sciences</a:t>
            </a:r>
            <a:endParaRPr lang="fr-FR" sz="4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0" y="0"/>
            <a:ext cx="500034" cy="6858000"/>
          </a:xfrm>
          <a:prstGeom prst="rect">
            <a:avLst/>
          </a:prstGeom>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3200" dirty="0"/>
              <a:t>La nouvelle </a:t>
            </a:r>
            <a:r>
              <a:rPr lang="fr-FR" sz="3200" dirty="0" smtClean="0"/>
              <a:t>série </a:t>
            </a:r>
            <a:r>
              <a:rPr lang="fr-FR" sz="3200" dirty="0"/>
              <a:t>STI2D</a:t>
            </a:r>
          </a:p>
        </p:txBody>
      </p:sp>
      <p:sp>
        <p:nvSpPr>
          <p:cNvPr id="18" name="Rectangle 17"/>
          <p:cNvSpPr/>
          <p:nvPr/>
        </p:nvSpPr>
        <p:spPr>
          <a:xfrm>
            <a:off x="705853" y="2005262"/>
            <a:ext cx="8229599" cy="3416320"/>
          </a:xfrm>
          <a:prstGeom prst="rect">
            <a:avLst/>
          </a:prstGeom>
        </p:spPr>
        <p:txBody>
          <a:bodyPr wrap="square">
            <a:spAutoFit/>
          </a:bodyPr>
          <a:lstStyle/>
          <a:p>
            <a:pPr algn="ctr"/>
            <a:r>
              <a:rPr lang="fr-FR" sz="3200" dirty="0" smtClean="0"/>
              <a:t>L’enseignement est </a:t>
            </a:r>
            <a:r>
              <a:rPr lang="fr-FR" sz="3600" b="1" dirty="0" smtClean="0"/>
              <a:t>actif, concret </a:t>
            </a:r>
            <a:r>
              <a:rPr lang="fr-FR" sz="3200" dirty="0" smtClean="0"/>
              <a:t>et fait appel au </a:t>
            </a:r>
            <a:r>
              <a:rPr lang="fr-FR" sz="3600" b="1" dirty="0" smtClean="0"/>
              <a:t>travail en équipe</a:t>
            </a:r>
            <a:r>
              <a:rPr lang="fr-FR" sz="3200" dirty="0" smtClean="0"/>
              <a:t>. Les élèves sont engagés dans une </a:t>
            </a:r>
            <a:r>
              <a:rPr lang="fr-FR" sz="3600" b="1" dirty="0" smtClean="0"/>
              <a:t>démarche créative et de projet</a:t>
            </a:r>
            <a:r>
              <a:rPr lang="fr-FR" sz="3200" dirty="0" smtClean="0"/>
              <a:t>.</a:t>
            </a:r>
          </a:p>
          <a:p>
            <a:pPr algn="ctr"/>
            <a:r>
              <a:rPr lang="fr-FR" sz="3200" dirty="0" smtClean="0"/>
              <a:t>(</a:t>
            </a:r>
            <a:r>
              <a:rPr lang="fr-FR" sz="3600" b="1" dirty="0" smtClean="0"/>
              <a:t>analyses</a:t>
            </a:r>
            <a:r>
              <a:rPr lang="fr-FR" sz="3200" dirty="0" smtClean="0"/>
              <a:t> de </a:t>
            </a:r>
            <a:r>
              <a:rPr lang="fr-FR" sz="3600" b="1" dirty="0" smtClean="0"/>
              <a:t>systèmes réels</a:t>
            </a:r>
            <a:r>
              <a:rPr lang="fr-FR" sz="3200" dirty="0" smtClean="0"/>
              <a:t>, études de cas, </a:t>
            </a:r>
            <a:r>
              <a:rPr lang="fr-FR" sz="3600" b="1" dirty="0" smtClean="0"/>
              <a:t>réalisations</a:t>
            </a:r>
            <a:r>
              <a:rPr lang="fr-FR" sz="3200" dirty="0" smtClean="0"/>
              <a:t> de maquettes ou</a:t>
            </a:r>
          </a:p>
          <a:p>
            <a:pPr algn="ctr"/>
            <a:r>
              <a:rPr lang="fr-FR" sz="3200" dirty="0" smtClean="0"/>
              <a:t>de </a:t>
            </a:r>
            <a:r>
              <a:rPr lang="fr-FR" sz="3600" b="1" dirty="0" smtClean="0"/>
              <a:t>prototypes</a:t>
            </a:r>
            <a:r>
              <a:rPr lang="fr-FR" sz="3200" dirty="0" smtClean="0"/>
              <a:t>).</a:t>
            </a:r>
            <a:endParaRPr lang="fr-FR" sz="3200" dirty="0"/>
          </a:p>
        </p:txBody>
      </p:sp>
    </p:spTree>
    <p:extLst>
      <p:ext uri="{BB962C8B-B14F-4D97-AF65-F5344CB8AC3E}">
        <p14:creationId xmlns:p14="http://schemas.microsoft.com/office/powerpoint/2010/main" xmlns="" val="3393954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18041</TotalTime>
  <Words>975</Words>
  <Application>Microsoft Office PowerPoint</Application>
  <PresentationFormat>Affichage à l'écran (4:3)</PresentationFormat>
  <Paragraphs>122</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Lycée Benjamin Franklin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la filière STI2D</dc:title>
  <dc:creator>Frédéric TARAUD</dc:creator>
  <cp:keywords>STI2D technologique</cp:keywords>
  <cp:lastModifiedBy>DUPUIS</cp:lastModifiedBy>
  <cp:revision>497</cp:revision>
  <dcterms:created xsi:type="dcterms:W3CDTF">2010-11-13T15:42:10Z</dcterms:created>
  <dcterms:modified xsi:type="dcterms:W3CDTF">2012-05-31T19:22:32Z</dcterms:modified>
</cp:coreProperties>
</file>