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76EDF9-33EE-4760-BAA2-315B206D9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3AA7BC-44C6-47CA-9EFD-FCD5AA3EF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AD0A30-66B7-4A9A-BA1A-4995C422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4A533C-70F4-431E-9E40-50C6E19FD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F4D53F-35A5-40FF-B17D-47EA32C8D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34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D9B2E9-6C57-4BEB-83CD-3854A4DA8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BDB83A-AC34-4EC7-8BEC-0E2369922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BC30BF-3FCE-4517-A0EB-08172B48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996344-F424-4908-B638-D7CA405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F95EBA-60F0-4FDB-BD98-B8BECBC7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25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3F2B98C-1135-41F1-992D-A87C379CD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9DC963-61BC-4C23-986A-79BD19B6A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7EF2A4-27EE-442D-B235-51261632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3D6DB0-E4FD-4040-B1CE-5070118B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5DA3D1-6C3D-4D9B-9A81-F37B3161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11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EEACE2-403D-4EAA-B6B8-2E675A12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C59272-E1FF-4E63-A864-67B6DA0F2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59DD5C-A9C2-4868-96A1-76CBD98C8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BEC3ED-46E1-4E4E-AEE6-95B2FC6F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547F70-54F0-413D-A65D-4AE954BAC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66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01779A-0DEE-4484-8951-BB60D84D0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13B66C-867E-4723-9BC0-4BD507DD6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7E55EC-81F3-4622-B7DC-6B9B7F76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4D46F6-242D-4A36-93FA-A9AC6D010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DE2CFC-45E4-42BD-B8CD-DC413161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43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2EE6B1-6B4E-4F2F-9E3F-D2A3ACD2A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B23B4E-8643-48FD-9CD2-3568F2EF6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0BA10F-46F0-4C6B-9BE7-740D6BBBA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CF7B25-7BC3-47DC-B783-99597086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E6B29E-1F95-41E7-9EBB-43E99BDD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B32C8F-11CA-4EAC-B113-D8B91EF5D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74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922284-90F1-476A-9053-DD1FBFF7F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E3AEC5-1E84-4CB0-9430-049D0A7C8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E97F114-A5C6-4668-866F-8FC245BF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158ACF-4587-4AE3-B82E-C027C5B22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F155A87-BF90-4EE5-B2C2-F180EA383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CF3B76-EF40-4B62-9755-89EF5FC8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1BB994-A36F-45C5-86B1-AE8B3A76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1D250A-6E37-43D5-95CD-AF8050813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36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E0C1E-F085-4D73-9207-FADC38F7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2CA4E6-23C6-4F9F-AF77-9C0DB3CD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629EC42-80C8-4213-B634-0D9AD693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069258-4FCF-4BA2-B994-2E99F231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48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409D51-129B-4E91-A7D0-3FFD42CB0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969E62-26D4-4AAD-AFFE-BEA15B10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97E3133-642E-49DC-BD55-8BCEE58D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89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3EF707-D6D1-442F-8FD9-E606C38AB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639993-90A9-4255-AEC6-706CD1ED3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B5D301-EB67-4558-BECB-DE3269112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FD7C00-2127-43D7-A7BF-E550E4DE3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7E3FA9-4BC6-4BB3-88F6-6AB739FA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0AA480-6DCC-41B1-B027-E9D163E21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41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92F775-BFF1-4D0E-B865-3ED1F49C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F457AC-0CB2-461F-BBEF-CB287516A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FB956E-9ED0-4B31-A1F5-2E9482F32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CD3F13-1BA1-4531-8035-E52501A2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33C422-6FC9-4E42-8B16-2E4C23D99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7EFC6A-0F7F-4BB5-B3FC-ADEC44FC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15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3E63C1-BD04-4797-BC2E-64DB7D76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DB2446-4C93-4F1B-991C-D972E1239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C51207-A583-4DEE-BF4D-08FFCE088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17F1D-3214-4AD6-A536-E5174CA3325A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E8BD89-75F8-4AFC-B73E-ED5B7DB24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280A09-F70D-486A-9F29-99901262F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05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AKSedSfpn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https://image.freepik.com/icones-gratuites/wifi-symbole-de-signal-de-moyenne_318-50381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79EF797-F71C-4B4C-9996-7A073E55E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565" y="789805"/>
            <a:ext cx="2477672" cy="530929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7CB99DA-AA2D-4884-A009-6FB0DD79CB8E}"/>
              </a:ext>
            </a:extLst>
          </p:cNvPr>
          <p:cNvSpPr/>
          <p:nvPr/>
        </p:nvSpPr>
        <p:spPr>
          <a:xfrm>
            <a:off x="52609" y="6054504"/>
            <a:ext cx="99317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0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Répondre aux questions sur une feuille simple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68435-0B36-4A89-8E03-EB8F28D06FF8}"/>
              </a:ext>
            </a:extLst>
          </p:cNvPr>
          <p:cNvSpPr/>
          <p:nvPr/>
        </p:nvSpPr>
        <p:spPr>
          <a:xfrm>
            <a:off x="499513" y="890768"/>
            <a:ext cx="8268487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3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Comprendre</a:t>
            </a:r>
            <a:r>
              <a:rPr lang="fr-FR" sz="9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 </a:t>
            </a:r>
          </a:p>
          <a:p>
            <a:pPr algn="ctr"/>
            <a:r>
              <a:rPr lang="fr-FR" sz="9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le réseau informatique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09822A-BB1A-4C13-BB65-23F73F5D0A94}"/>
              </a:ext>
            </a:extLst>
          </p:cNvPr>
          <p:cNvSpPr/>
          <p:nvPr/>
        </p:nvSpPr>
        <p:spPr>
          <a:xfrm>
            <a:off x="178504" y="4494424"/>
            <a:ext cx="9931792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0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Regarder en vidéo le diaporama :</a:t>
            </a:r>
          </a:p>
          <a:p>
            <a:endParaRPr lang="fr-FR" dirty="0"/>
          </a:p>
          <a:p>
            <a:pPr algn="ctr"/>
            <a:r>
              <a:rPr lang="fr-FR" dirty="0"/>
              <a:t> </a:t>
            </a:r>
            <a:r>
              <a:rPr lang="fr-FR" sz="2400" dirty="0">
                <a:solidFill>
                  <a:schemeClr val="accent1"/>
                </a:solidFill>
                <a:hlinkClick r:id="rId3"/>
              </a:rPr>
              <a:t>https://youtu.be/pAKSedSfpno</a:t>
            </a:r>
            <a:endParaRPr lang="fr-FR" sz="2400" dirty="0">
              <a:solidFill>
                <a:schemeClr val="accent1"/>
              </a:solidFill>
            </a:endParaRPr>
          </a:p>
          <a:p>
            <a:pPr algn="ctr"/>
            <a:r>
              <a:rPr lang="fr-FR" sz="2400" dirty="0">
                <a:solidFill>
                  <a:schemeClr val="accent1"/>
                </a:solidFill>
              </a:rPr>
              <a:t> </a:t>
            </a:r>
            <a:endParaRPr lang="fr-FR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489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13D96CD-FA34-4590-A934-27F924278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045" y="1056844"/>
            <a:ext cx="3372955" cy="237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CF8AB4B1-5C1E-4797-AB59-364CBF0F7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531" y="1209122"/>
            <a:ext cx="63023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E84FA06-4D8E-4A55-BD83-0C7CCA5C8496}"/>
              </a:ext>
            </a:extLst>
          </p:cNvPr>
          <p:cNvSpPr/>
          <p:nvPr/>
        </p:nvSpPr>
        <p:spPr>
          <a:xfrm>
            <a:off x="2541822" y="3792745"/>
            <a:ext cx="35541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CENA" panose="02000000000000000000" pitchFamily="2" charset="0"/>
              </a:rPr>
              <a:t>Exemple de réseau</a:t>
            </a:r>
          </a:p>
          <a:p>
            <a:pPr algn="ctr"/>
            <a:r>
              <a:rPr lang="fr-F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CENA" panose="02000000000000000000" pitchFamily="2" charset="0"/>
              </a:rPr>
              <a:t> en topologie étoile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3712ADC-2938-481D-B6D1-BA7BF6B63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696" y="2132495"/>
            <a:ext cx="606425" cy="4159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1CE3911-D130-4171-BE76-80D192247796}"/>
              </a:ext>
            </a:extLst>
          </p:cNvPr>
          <p:cNvSpPr/>
          <p:nvPr/>
        </p:nvSpPr>
        <p:spPr>
          <a:xfrm>
            <a:off x="7378769" y="1209122"/>
            <a:ext cx="2504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Prise ADSL Grise </a:t>
            </a:r>
            <a:r>
              <a:rPr lang="fr-FR" sz="12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(câble RJ11)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D58690-1CCE-4E9A-AC5C-C631CE995B78}"/>
              </a:ext>
            </a:extLst>
          </p:cNvPr>
          <p:cNvSpPr/>
          <p:nvPr/>
        </p:nvSpPr>
        <p:spPr>
          <a:xfrm>
            <a:off x="6658390" y="1832625"/>
            <a:ext cx="31805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Permet de raccorder la box à une prise téléphonique pour accéder à Internet</a:t>
            </a:r>
            <a:endParaRPr lang="fr-FR" sz="2000" dirty="0">
              <a:latin typeface="AR CENA" panose="02000000000000000000" pitchFamily="2" charset="0"/>
            </a:endParaRP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96D01267-4257-4822-8A80-D01383E4A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390" y="2903679"/>
            <a:ext cx="6000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1A62C19-081A-48AF-8A57-410FB4B20F54}"/>
              </a:ext>
            </a:extLst>
          </p:cNvPr>
          <p:cNvSpPr/>
          <p:nvPr/>
        </p:nvSpPr>
        <p:spPr>
          <a:xfrm>
            <a:off x="6271453" y="2903677"/>
            <a:ext cx="31805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07110">
              <a:spcAft>
                <a:spcPts val="0"/>
              </a:spcAft>
            </a:pPr>
            <a:r>
              <a:rPr lang="fr-FR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Prise Ethernet rouge </a:t>
            </a:r>
            <a:r>
              <a:rPr lang="fr-FR" sz="12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(câble RJ45)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00AEA8-6494-400F-ACBF-3EBCC2F1CD40}"/>
              </a:ext>
            </a:extLst>
          </p:cNvPr>
          <p:cNvSpPr/>
          <p:nvPr/>
        </p:nvSpPr>
        <p:spPr>
          <a:xfrm>
            <a:off x="6698388" y="3450745"/>
            <a:ext cx="31805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Permet de raccorder un ordinateur équipé d’une carte réseau.</a:t>
            </a:r>
            <a:endParaRPr lang="fr-FR" sz="2000" dirty="0">
              <a:latin typeface="AR CENA" panose="02000000000000000000" pitchFamily="2" charset="0"/>
            </a:endParaRPr>
          </a:p>
        </p:txBody>
      </p:sp>
      <p:pic>
        <p:nvPicPr>
          <p:cNvPr id="1036" name="Picture 12">
            <a:extLst>
              <a:ext uri="{FF2B5EF4-FFF2-40B4-BE49-F238E27FC236}">
                <a16:creationId xmlns:a16="http://schemas.microsoft.com/office/drawing/2014/main" id="{38709E0D-1E2A-4CCA-89CE-CF9186109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390" y="4614562"/>
            <a:ext cx="5921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9CC90D4-AFBA-4857-914F-443971BEA29B}"/>
              </a:ext>
            </a:extLst>
          </p:cNvPr>
          <p:cNvSpPr/>
          <p:nvPr/>
        </p:nvSpPr>
        <p:spPr>
          <a:xfrm>
            <a:off x="6271453" y="4614560"/>
            <a:ext cx="31805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07110">
              <a:spcAft>
                <a:spcPts val="0"/>
              </a:spcAft>
            </a:pPr>
            <a:r>
              <a:rPr lang="fr-FR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Prise Ethernet jaune </a:t>
            </a:r>
            <a:r>
              <a:rPr lang="fr-FR" sz="12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(câble RJ45)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8C8E28-732F-4618-8A16-EB0FA8A8E78A}"/>
              </a:ext>
            </a:extLst>
          </p:cNvPr>
          <p:cNvSpPr/>
          <p:nvPr/>
        </p:nvSpPr>
        <p:spPr>
          <a:xfrm>
            <a:off x="6678512" y="5180154"/>
            <a:ext cx="31805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Permet de raccorder un décodeur TV ou un autre ordinateur.</a:t>
            </a:r>
            <a:endParaRPr lang="fr-FR" sz="20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86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spd="slow" advTm="7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06CD849-4F97-4E36-849F-FDD17C6B1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948" y="651004"/>
            <a:ext cx="7900033" cy="555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0F705F9B-F1FE-4878-A08D-00E112680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572" y="3299792"/>
            <a:ext cx="1300401" cy="89189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B0B5533-B5DB-485D-9EA6-A330C18C657A}"/>
              </a:ext>
            </a:extLst>
          </p:cNvPr>
          <p:cNvSpPr/>
          <p:nvPr/>
        </p:nvSpPr>
        <p:spPr>
          <a:xfrm>
            <a:off x="0" y="106715"/>
            <a:ext cx="490053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Qu’est ce qu’un réseau informatique ?</a:t>
            </a:r>
            <a:endParaRPr lang="fr-FR" sz="7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23D94E-21FD-43BF-AFAF-A42B01C45B2D}"/>
              </a:ext>
            </a:extLst>
          </p:cNvPr>
          <p:cNvSpPr/>
          <p:nvPr/>
        </p:nvSpPr>
        <p:spPr>
          <a:xfrm>
            <a:off x="-67209" y="4067324"/>
            <a:ext cx="490053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Qu’est ce qu’une topologie réseau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841C1D-426D-4B4D-89AC-FD7FD257C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469" y="4732930"/>
            <a:ext cx="1695758" cy="1581437"/>
          </a:xfrm>
          <a:prstGeom prst="rect">
            <a:avLst/>
          </a:prstGeom>
        </p:spPr>
      </p:pic>
      <p:cxnSp>
        <p:nvCxnSpPr>
          <p:cNvPr id="8" name="AutoShape 2">
            <a:extLst>
              <a:ext uri="{FF2B5EF4-FFF2-40B4-BE49-F238E27FC236}">
                <a16:creationId xmlns:a16="http://schemas.microsoft.com/office/drawing/2014/main" id="{B083D56F-E2E1-418C-80A4-7D85DA82E57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764851" y="4123753"/>
            <a:ext cx="1557958" cy="504731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25447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0">
        <p15:prstTrans prst="crush"/>
      </p:transition>
    </mc:Choice>
    <mc:Fallback xmlns="">
      <p:transition spd="slow" advTm="1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0B5533-B5DB-485D-9EA6-A330C18C657A}"/>
              </a:ext>
            </a:extLst>
          </p:cNvPr>
          <p:cNvSpPr/>
          <p:nvPr/>
        </p:nvSpPr>
        <p:spPr>
          <a:xfrm>
            <a:off x="7291462" y="345258"/>
            <a:ext cx="490053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Qu’est ce qu’un câble RJ45?</a:t>
            </a:r>
            <a:endParaRPr lang="fr-FR" sz="7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23D94E-21FD-43BF-AFAF-A42B01C45B2D}"/>
              </a:ext>
            </a:extLst>
          </p:cNvPr>
          <p:cNvSpPr/>
          <p:nvPr/>
        </p:nvSpPr>
        <p:spPr>
          <a:xfrm>
            <a:off x="7291462" y="2885090"/>
            <a:ext cx="490053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Qu’est ce qu’une carte réseau Ethernet 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9CDFC92-7DEB-47E2-B7DC-19461DB7D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50" y="517533"/>
            <a:ext cx="1364276" cy="136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DC259707-13AD-4799-8BD0-95DEBED27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50" y="1982963"/>
            <a:ext cx="1398009" cy="136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DE30B55D-EF07-489D-95D1-41642BCF4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50" y="3478420"/>
            <a:ext cx="1435486" cy="13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3A0B42F0-A382-41F8-98E6-E1FD9FFA4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50" y="4976192"/>
            <a:ext cx="1435486" cy="13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6ED7B54-2B67-4155-8625-683F951A3BD8}"/>
              </a:ext>
            </a:extLst>
          </p:cNvPr>
          <p:cNvSpPr/>
          <p:nvPr/>
        </p:nvSpPr>
        <p:spPr>
          <a:xfrm>
            <a:off x="892591" y="517533"/>
            <a:ext cx="5494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7110">
              <a:spcAft>
                <a:spcPts val="0"/>
              </a:spcAft>
            </a:pPr>
            <a:r>
              <a:rPr lang="fr-FR" sz="3200" b="1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Prise Ethernet rouge </a:t>
            </a: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(câble RJ45)</a:t>
            </a:r>
            <a:endParaRPr lang="fr-FR" sz="3200" dirty="0">
              <a:latin typeface="AR CENA" panose="020000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EB5D6A-3770-4444-9A97-9E9A833A83F9}"/>
              </a:ext>
            </a:extLst>
          </p:cNvPr>
          <p:cNvSpPr/>
          <p:nvPr/>
        </p:nvSpPr>
        <p:spPr>
          <a:xfrm>
            <a:off x="1827707" y="943284"/>
            <a:ext cx="34195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Permet de raccorder un ordinateur</a:t>
            </a:r>
          </a:p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équipé d’une carte réseau</a:t>
            </a:r>
            <a:r>
              <a:rPr lang="fr-FR" sz="11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1100" dirty="0">
              <a:latin typeface="AR CENA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2F7919-E553-4216-9AE0-45D5614E0140}"/>
              </a:ext>
            </a:extLst>
          </p:cNvPr>
          <p:cNvSpPr/>
          <p:nvPr/>
        </p:nvSpPr>
        <p:spPr>
          <a:xfrm>
            <a:off x="892591" y="2076921"/>
            <a:ext cx="5475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7110">
              <a:spcAft>
                <a:spcPts val="0"/>
              </a:spcAft>
            </a:pPr>
            <a:r>
              <a:rPr lang="fr-FR" sz="3200" b="1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Prise Ethernet jaune </a:t>
            </a: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(câble RJ45)</a:t>
            </a:r>
            <a:endParaRPr lang="fr-FR" sz="3200" dirty="0">
              <a:latin typeface="AR CENA" panose="020000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13E248-6D7B-4A8B-9BC0-39C4EA1AF892}"/>
              </a:ext>
            </a:extLst>
          </p:cNvPr>
          <p:cNvSpPr/>
          <p:nvPr/>
        </p:nvSpPr>
        <p:spPr>
          <a:xfrm>
            <a:off x="919835" y="3528456"/>
            <a:ext cx="54415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7110">
              <a:spcAft>
                <a:spcPts val="0"/>
              </a:spcAft>
            </a:pPr>
            <a:r>
              <a:rPr lang="fr-FR" sz="3200" b="1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Prise Ethernet verte </a:t>
            </a: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(câble RJ45)</a:t>
            </a:r>
            <a:endParaRPr lang="fr-FR" sz="3200" dirty="0">
              <a:latin typeface="AR CENA" panose="020000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FC03B7-4183-4B16-8F7C-A5B2D8805B55}"/>
              </a:ext>
            </a:extLst>
          </p:cNvPr>
          <p:cNvSpPr/>
          <p:nvPr/>
        </p:nvSpPr>
        <p:spPr>
          <a:xfrm>
            <a:off x="947079" y="4878309"/>
            <a:ext cx="5736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7110">
              <a:spcAft>
                <a:spcPts val="0"/>
              </a:spcAft>
            </a:pPr>
            <a:r>
              <a:rPr lang="fr-FR" sz="3200" b="1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Prise Ethernet blanche </a:t>
            </a: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(câble RJ45)</a:t>
            </a:r>
            <a:endParaRPr lang="fr-FR" sz="3200" dirty="0">
              <a:latin typeface="AR CENA" panose="020000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9EC251-6C26-4203-9438-FDD9BCC36A7A}"/>
              </a:ext>
            </a:extLst>
          </p:cNvPr>
          <p:cNvSpPr/>
          <p:nvPr/>
        </p:nvSpPr>
        <p:spPr>
          <a:xfrm>
            <a:off x="1827707" y="2517930"/>
            <a:ext cx="57038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Permet de raccorder un décodeur TV ou un autre ordinateur</a:t>
            </a:r>
          </a:p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équipé d’une carte réseau</a:t>
            </a:r>
            <a:r>
              <a:rPr lang="fr-FR" sz="11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1100" dirty="0">
              <a:latin typeface="AR CENA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AA3225-7A28-445F-93A1-62FC595380AD}"/>
              </a:ext>
            </a:extLst>
          </p:cNvPr>
          <p:cNvSpPr/>
          <p:nvPr/>
        </p:nvSpPr>
        <p:spPr>
          <a:xfrm>
            <a:off x="1832568" y="3932592"/>
            <a:ext cx="39581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Permet de raccorder un autre ordinateur</a:t>
            </a:r>
          </a:p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équipé d’une carte réseau</a:t>
            </a:r>
            <a:r>
              <a:rPr lang="fr-FR" sz="11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1100" dirty="0">
              <a:latin typeface="AR CENA" panose="020000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08F281-0FBE-49BC-920B-CAC8C188B7B7}"/>
              </a:ext>
            </a:extLst>
          </p:cNvPr>
          <p:cNvSpPr/>
          <p:nvPr/>
        </p:nvSpPr>
        <p:spPr>
          <a:xfrm>
            <a:off x="1906723" y="5346972"/>
            <a:ext cx="39581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Permet de raccorder un autre ordinateur</a:t>
            </a:r>
          </a:p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équipé d’une carte réseau</a:t>
            </a:r>
            <a:r>
              <a:rPr lang="fr-FR" sz="11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11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147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0">
        <p15:prstTrans prst="crush"/>
      </p:transition>
    </mc:Choice>
    <mc:Fallback xmlns="">
      <p:transition spd="slow" advTm="10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06CD849-4F97-4E36-849F-FDD17C6B1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948" y="651004"/>
            <a:ext cx="7900033" cy="555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0F705F9B-F1FE-4878-A08D-00E112680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572" y="3299792"/>
            <a:ext cx="1300401" cy="89189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B0B5533-B5DB-485D-9EA6-A330C18C657A}"/>
              </a:ext>
            </a:extLst>
          </p:cNvPr>
          <p:cNvSpPr/>
          <p:nvPr/>
        </p:nvSpPr>
        <p:spPr>
          <a:xfrm>
            <a:off x="0" y="106715"/>
            <a:ext cx="4900538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Combien de périphériques Pierre peut-il connecter par câble en plus du décodeur TV ?</a:t>
            </a:r>
            <a:endParaRPr lang="fr-FR" sz="7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F58908C-A7E0-45DC-A9B1-575F49DB4F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622" y="4759435"/>
            <a:ext cx="1695758" cy="1581437"/>
          </a:xfrm>
          <a:prstGeom prst="rect">
            <a:avLst/>
          </a:prstGeom>
        </p:spPr>
      </p:pic>
      <p:cxnSp>
        <p:nvCxnSpPr>
          <p:cNvPr id="3074" name="AutoShape 2">
            <a:extLst>
              <a:ext uri="{FF2B5EF4-FFF2-40B4-BE49-F238E27FC236}">
                <a16:creationId xmlns:a16="http://schemas.microsoft.com/office/drawing/2014/main" id="{7D73F548-DB90-4E4B-A6A3-D40B953A5B0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764851" y="4123753"/>
            <a:ext cx="1557958" cy="504731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38399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0">
        <p15:prstTrans prst="crush"/>
      </p:transition>
    </mc:Choice>
    <mc:Fallback xmlns="">
      <p:transition spd="slow" advTm="10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0B5533-B5DB-485D-9EA6-A330C18C657A}"/>
              </a:ext>
            </a:extLst>
          </p:cNvPr>
          <p:cNvSpPr/>
          <p:nvPr/>
        </p:nvSpPr>
        <p:spPr>
          <a:xfrm>
            <a:off x="7291462" y="345258"/>
            <a:ext cx="490053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Qu’est ce qu’un réseau Wi-Fi?</a:t>
            </a:r>
            <a:endParaRPr lang="fr-FR" sz="7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23D94E-21FD-43BF-AFAF-A42B01C45B2D}"/>
              </a:ext>
            </a:extLst>
          </p:cNvPr>
          <p:cNvSpPr/>
          <p:nvPr/>
        </p:nvSpPr>
        <p:spPr>
          <a:xfrm>
            <a:off x="7291462" y="2885090"/>
            <a:ext cx="490053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Pourquoi un code de sécurité pour se connecter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ED7B54-2B67-4155-8625-683F951A3BD8}"/>
              </a:ext>
            </a:extLst>
          </p:cNvPr>
          <p:cNvSpPr/>
          <p:nvPr/>
        </p:nvSpPr>
        <p:spPr>
          <a:xfrm>
            <a:off x="892591" y="517533"/>
            <a:ext cx="30610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7110">
              <a:spcAft>
                <a:spcPts val="0"/>
              </a:spcAft>
            </a:pPr>
            <a:r>
              <a:rPr lang="fr-FR" sz="3200" b="1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Bouton Wi-Fi</a:t>
            </a:r>
            <a:endParaRPr lang="fr-FR" sz="3200" dirty="0">
              <a:latin typeface="AR CENA" panose="020000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EB5D6A-3770-4444-9A97-9E9A833A83F9}"/>
              </a:ext>
            </a:extLst>
          </p:cNvPr>
          <p:cNvSpPr/>
          <p:nvPr/>
        </p:nvSpPr>
        <p:spPr>
          <a:xfrm>
            <a:off x="1827707" y="943284"/>
            <a:ext cx="51828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Permet d’allumer ou d’éteindre les fonctions Wi-Fi.</a:t>
            </a:r>
          </a:p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cs typeface="Arial" panose="020B0604020202020204" pitchFamily="34" charset="0"/>
              </a:rPr>
              <a:t>Lorsque les fonctions Wi-Fi sont activées, vous pouvez</a:t>
            </a:r>
          </a:p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cs typeface="Arial" panose="020B0604020202020204" pitchFamily="34" charset="0"/>
              </a:rPr>
              <a:t>Connecter vos ordinateurs ou autres périphériques</a:t>
            </a:r>
          </a:p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cs typeface="Arial" panose="020B0604020202020204" pitchFamily="34" charset="0"/>
              </a:rPr>
              <a:t> équipés d’une carte réseau sans fil.</a:t>
            </a:r>
            <a:endParaRPr lang="fr-FR" sz="1100" dirty="0">
              <a:latin typeface="AR CENA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13E248-6D7B-4A8B-9BC0-39C4EA1AF892}"/>
              </a:ext>
            </a:extLst>
          </p:cNvPr>
          <p:cNvSpPr/>
          <p:nvPr/>
        </p:nvSpPr>
        <p:spPr>
          <a:xfrm>
            <a:off x="919835" y="3528456"/>
            <a:ext cx="36013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7110">
              <a:spcAft>
                <a:spcPts val="0"/>
              </a:spcAft>
            </a:pPr>
            <a:r>
              <a:rPr lang="fr-FR" sz="3200" b="1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Code de sécurité</a:t>
            </a:r>
            <a:endParaRPr lang="fr-FR" sz="3200" dirty="0">
              <a:latin typeface="AR CENA" panose="020000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AA3225-7A28-445F-93A1-62FC595380AD}"/>
              </a:ext>
            </a:extLst>
          </p:cNvPr>
          <p:cNvSpPr/>
          <p:nvPr/>
        </p:nvSpPr>
        <p:spPr>
          <a:xfrm>
            <a:off x="1832568" y="3932592"/>
            <a:ext cx="51619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Permet de se connecter au réseau Wi-Fi</a:t>
            </a:r>
            <a:r>
              <a:rPr lang="fr-FR" sz="11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07950">
              <a:spcAft>
                <a:spcPts val="0"/>
              </a:spcAft>
            </a:pPr>
            <a:r>
              <a:rPr lang="fr-FR" sz="2000" dirty="0">
                <a:latin typeface="AR CENA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Le code est disponible sur l’étiquette au dos de la box.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0D080C1-4A8F-40B4-9840-D324399C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68" y="835296"/>
            <a:ext cx="1401555" cy="136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RÃ©sultat de recherche d'images pour &quot;symbole wifi&quot;">
            <a:extLst>
              <a:ext uri="{FF2B5EF4-FFF2-40B4-BE49-F238E27FC236}">
                <a16:creationId xmlns:a16="http://schemas.microsoft.com/office/drawing/2014/main" id="{830254E4-D81F-4EA8-B9CB-3F64C2D5F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79" y="3543666"/>
            <a:ext cx="942732" cy="947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518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0">
        <p15:prstTrans prst="crush"/>
      </p:transition>
    </mc:Choice>
    <mc:Fallback xmlns="">
      <p:transition spd="slow" advTm="10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06CD849-4F97-4E36-849F-FDD17C6B1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224" y="651004"/>
            <a:ext cx="7900033" cy="555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0F705F9B-F1FE-4878-A08D-00E112680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572" y="3299792"/>
            <a:ext cx="1300401" cy="89189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B0B5533-B5DB-485D-9EA6-A330C18C657A}"/>
              </a:ext>
            </a:extLst>
          </p:cNvPr>
          <p:cNvSpPr/>
          <p:nvPr/>
        </p:nvSpPr>
        <p:spPr>
          <a:xfrm>
            <a:off x="0" y="636801"/>
            <a:ext cx="4900537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Pierre trouve le code Wi-Fi trop compliqué :</a:t>
            </a:r>
          </a:p>
          <a:p>
            <a:endParaRPr lang="fr-FR" sz="54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  <a:p>
            <a:r>
              <a:rPr lang="fr-FR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- Il peut le supprimer ?</a:t>
            </a:r>
          </a:p>
          <a:p>
            <a:endParaRPr lang="fr-FR" sz="5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  <a:p>
            <a:r>
              <a:rPr lang="fr-FR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- Le remplacer par </a:t>
            </a:r>
            <a:r>
              <a:rPr lang="fr-FR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PierreWifi</a:t>
            </a:r>
            <a:r>
              <a:rPr lang="fr-FR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F58908C-A7E0-45DC-A9B1-575F49DB4F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622" y="4759435"/>
            <a:ext cx="1695758" cy="1581437"/>
          </a:xfrm>
          <a:prstGeom prst="rect">
            <a:avLst/>
          </a:prstGeom>
        </p:spPr>
      </p:pic>
      <p:cxnSp>
        <p:nvCxnSpPr>
          <p:cNvPr id="3074" name="AutoShape 2">
            <a:extLst>
              <a:ext uri="{FF2B5EF4-FFF2-40B4-BE49-F238E27FC236}">
                <a16:creationId xmlns:a16="http://schemas.microsoft.com/office/drawing/2014/main" id="{7D73F548-DB90-4E4B-A6A3-D40B953A5B0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764851" y="4123753"/>
            <a:ext cx="1557958" cy="504731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88004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0">
        <p15:prstTrans prst="crush"/>
      </p:transition>
    </mc:Choice>
    <mc:Fallback xmlns="">
      <p:transition spd="slow" advTm="10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94792C6-2E6D-4075-8C36-A54426A9F500}"/>
              </a:ext>
            </a:extLst>
          </p:cNvPr>
          <p:cNvSpPr/>
          <p:nvPr/>
        </p:nvSpPr>
        <p:spPr>
          <a:xfrm>
            <a:off x="3865585" y="432279"/>
            <a:ext cx="826848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Pierre </a:t>
            </a:r>
            <a:r>
              <a:rPr lang="fr-FR" sz="72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se souvient</a:t>
            </a:r>
            <a:endParaRPr lang="fr-FR" sz="7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  <a:p>
            <a:pPr algn="ctr"/>
            <a:r>
              <a:rPr lang="fr-FR" sz="7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Il a entendu parler du réseau en TECHNOLOGIE 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3DB968-3205-4D1F-A09C-228D33587554}"/>
              </a:ext>
            </a:extLst>
          </p:cNvPr>
          <p:cNvSpPr/>
          <p:nvPr/>
        </p:nvSpPr>
        <p:spPr>
          <a:xfrm>
            <a:off x="3865584" y="4046314"/>
            <a:ext cx="8268487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15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Et après 15 min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2CAD5CB-D7E9-4232-96B5-85493A97C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607" y="276225"/>
            <a:ext cx="1733550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671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048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8000">
        <p15:prstTrans prst="crush"/>
      </p:transition>
    </mc:Choice>
    <mc:Fallback xmlns="">
      <p:transition spd="slow" advTm="8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A7109A5-4A7B-43BF-B72F-3BF69C51B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734" y="3900726"/>
            <a:ext cx="3205383" cy="173338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77C1BD0-E016-4DE9-9611-72772C3E2342}"/>
              </a:ext>
            </a:extLst>
          </p:cNvPr>
          <p:cNvSpPr/>
          <p:nvPr/>
        </p:nvSpPr>
        <p:spPr>
          <a:xfrm>
            <a:off x="9234097" y="269734"/>
            <a:ext cx="902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ICI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60E2BEC2-06CD-4FAD-BA76-45E25770BF26}"/>
              </a:ext>
            </a:extLst>
          </p:cNvPr>
          <p:cNvSpPr/>
          <p:nvPr/>
        </p:nvSpPr>
        <p:spPr>
          <a:xfrm rot="2001391">
            <a:off x="10057704" y="1062855"/>
            <a:ext cx="1368597" cy="5439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C4A5F7-3FC2-4C5F-83D0-07006117B7F9}"/>
              </a:ext>
            </a:extLst>
          </p:cNvPr>
          <p:cNvSpPr/>
          <p:nvPr/>
        </p:nvSpPr>
        <p:spPr>
          <a:xfrm>
            <a:off x="0" y="0"/>
            <a:ext cx="552615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6B80CB-EB98-4363-AF8B-AB279017BB47}"/>
              </a:ext>
            </a:extLst>
          </p:cNvPr>
          <p:cNvSpPr/>
          <p:nvPr/>
        </p:nvSpPr>
        <p:spPr>
          <a:xfrm>
            <a:off x="300730" y="1334829"/>
            <a:ext cx="4655583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8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Pierre et ses parents déménagent</a:t>
            </a:r>
            <a:endParaRPr lang="fr-FR" sz="88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155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8000">
        <p15:prstTrans prst="crush"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12CF599F-E3FF-4062-A6D3-927E5FBEC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92" y="959369"/>
            <a:ext cx="6925456" cy="526904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FA4A67C-9003-4AB7-BB17-55B2C08898B9}"/>
              </a:ext>
            </a:extLst>
          </p:cNvPr>
          <p:cNvSpPr/>
          <p:nvPr/>
        </p:nvSpPr>
        <p:spPr>
          <a:xfrm>
            <a:off x="7060366" y="960072"/>
            <a:ext cx="4956313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8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2 semaines :</a:t>
            </a:r>
          </a:p>
          <a:p>
            <a:pPr algn="ctr"/>
            <a:r>
              <a:rPr lang="fr-FR" sz="8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seul à la maison !</a:t>
            </a:r>
          </a:p>
          <a:p>
            <a:pPr algn="ctr"/>
            <a:r>
              <a:rPr lang="fr-FR" sz="8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Pierre s’ennuie</a:t>
            </a:r>
            <a:endParaRPr lang="fr-FR" sz="88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400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4000">
        <p15:prstTrans prst="crush"/>
      </p:transition>
    </mc:Choice>
    <mc:Fallback xmlns="">
      <p:transition spd="slow" advTm="4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1D8A795-C749-4B38-98EC-2047BA420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3611" y="1800372"/>
            <a:ext cx="5174569" cy="3599700"/>
          </a:xfrm>
          <a:prstGeom prst="rect">
            <a:avLst/>
          </a:prstGeom>
          <a:ln w="41275"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816C3F6-AC9E-406F-A74B-C2C8A48382E2}"/>
              </a:ext>
            </a:extLst>
          </p:cNvPr>
          <p:cNvSpPr/>
          <p:nvPr/>
        </p:nvSpPr>
        <p:spPr>
          <a:xfrm>
            <a:off x="499513" y="890768"/>
            <a:ext cx="5596487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3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D’habitude</a:t>
            </a:r>
            <a:r>
              <a:rPr lang="fr-FR" sz="9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 </a:t>
            </a:r>
          </a:p>
          <a:p>
            <a:pPr algn="ctr"/>
            <a:r>
              <a:rPr lang="fr-FR" sz="9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Il a tant d’occupations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D2B9FB0-521C-42E6-915C-780C1F2F8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7624" y="1469701"/>
            <a:ext cx="3738993" cy="4261042"/>
          </a:xfrm>
          <a:prstGeom prst="rect">
            <a:avLst/>
          </a:prstGeom>
          <a:ln w="41275">
            <a:solidFill>
              <a:schemeClr val="tx1"/>
            </a:solidFill>
          </a:ln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BA9D956D-6E2B-4EBF-915B-5E95213E47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5653" y="2030303"/>
            <a:ext cx="4222934" cy="3357996"/>
          </a:xfrm>
          <a:prstGeom prst="rect">
            <a:avLst/>
          </a:prstGeom>
          <a:ln w="41275">
            <a:solidFill>
              <a:schemeClr val="tx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9F28216-5C43-4FCE-AC9A-5CFE834E0568}"/>
              </a:ext>
            </a:extLst>
          </p:cNvPr>
          <p:cNvSpPr/>
          <p:nvPr/>
        </p:nvSpPr>
        <p:spPr>
          <a:xfrm>
            <a:off x="230513" y="796586"/>
            <a:ext cx="5733752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8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Jouer en ligne</a:t>
            </a:r>
          </a:p>
          <a:p>
            <a:pPr algn="ctr"/>
            <a:r>
              <a:rPr lang="fr-FR" sz="8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Regarder ses séries</a:t>
            </a:r>
          </a:p>
          <a:p>
            <a:pPr algn="ctr"/>
            <a:r>
              <a:rPr lang="fr-FR" sz="8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Suivre des tutos</a:t>
            </a:r>
            <a:endParaRPr lang="fr-FR" sz="88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35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4011C34-0452-465B-BC00-7D965DA7B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9" y="604925"/>
            <a:ext cx="2814692" cy="564814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89BBD8C-C8A3-42EB-8267-C4361AA8DCF1}"/>
              </a:ext>
            </a:extLst>
          </p:cNvPr>
          <p:cNvSpPr/>
          <p:nvPr/>
        </p:nvSpPr>
        <p:spPr>
          <a:xfrm>
            <a:off x="3347644" y="388133"/>
            <a:ext cx="8268487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Mais INTERNET</a:t>
            </a:r>
          </a:p>
          <a:p>
            <a:pPr algn="ctr"/>
            <a:r>
              <a:rPr lang="fr-FR" sz="72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Ne fonctionne pas ! ! !</a:t>
            </a:r>
          </a:p>
          <a:p>
            <a:pPr algn="ctr"/>
            <a:endParaRPr lang="fr-FR" sz="72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  <a:p>
            <a:pPr algn="ctr"/>
            <a:r>
              <a:rPr lang="fr-FR" sz="7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Pierre attend la box avec impatience</a:t>
            </a:r>
            <a:endParaRPr lang="fr-FR" sz="7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416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4000">
        <p15:prstTrans prst="crush"/>
      </p:transition>
    </mc:Choice>
    <mc:Fallback xmlns="">
      <p:transition spd="slow" advTm="4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0C73A3-CC49-49F7-8F31-6C0D54198716}"/>
              </a:ext>
            </a:extLst>
          </p:cNvPr>
          <p:cNvSpPr/>
          <p:nvPr/>
        </p:nvSpPr>
        <p:spPr>
          <a:xfrm>
            <a:off x="4127133" y="441063"/>
            <a:ext cx="826848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Mais c’est Fini !!!</a:t>
            </a:r>
            <a:endParaRPr lang="fr-FR" sz="7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  <a:p>
            <a:pPr algn="ctr"/>
            <a:r>
              <a:rPr lang="fr-FR" sz="7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La box est enfin arrivée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6D8B96-B598-4162-AD2A-29A806D84695}"/>
              </a:ext>
            </a:extLst>
          </p:cNvPr>
          <p:cNvSpPr/>
          <p:nvPr/>
        </p:nvSpPr>
        <p:spPr>
          <a:xfrm>
            <a:off x="3923513" y="3429000"/>
            <a:ext cx="826848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Et pas question </a:t>
            </a:r>
          </a:p>
          <a:p>
            <a:pPr algn="ctr"/>
            <a:r>
              <a:rPr lang="fr-FR" sz="7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d’attendre les parents</a:t>
            </a:r>
          </a:p>
        </p:txBody>
      </p:sp>
    </p:spTree>
    <p:extLst>
      <p:ext uri="{BB962C8B-B14F-4D97-AF65-F5344CB8AC3E}">
        <p14:creationId xmlns:p14="http://schemas.microsoft.com/office/powerpoint/2010/main" val="2238509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E81FFC-01E3-4349-B185-3785D801B983}"/>
              </a:ext>
            </a:extLst>
          </p:cNvPr>
          <p:cNvSpPr/>
          <p:nvPr/>
        </p:nvSpPr>
        <p:spPr>
          <a:xfrm>
            <a:off x="7495082" y="0"/>
            <a:ext cx="53514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DABF3C-9475-4FB2-88C7-536660BD7CF7}"/>
              </a:ext>
            </a:extLst>
          </p:cNvPr>
          <p:cNvSpPr/>
          <p:nvPr/>
        </p:nvSpPr>
        <p:spPr>
          <a:xfrm>
            <a:off x="7495082" y="441063"/>
            <a:ext cx="4900538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1 heure a tout essayer</a:t>
            </a:r>
          </a:p>
          <a:p>
            <a:pPr algn="ctr"/>
            <a:endParaRPr lang="fr-FR" sz="2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  <a:p>
            <a:pPr algn="ctr"/>
            <a:r>
              <a:rPr lang="fr-FR" sz="7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La box a un problème, elle fonctionne pas</a:t>
            </a:r>
          </a:p>
        </p:txBody>
      </p:sp>
    </p:spTree>
    <p:extLst>
      <p:ext uri="{BB962C8B-B14F-4D97-AF65-F5344CB8AC3E}">
        <p14:creationId xmlns:p14="http://schemas.microsoft.com/office/powerpoint/2010/main" val="1573992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89CF0CD-FE4B-4278-9735-975D9F9659A7}"/>
              </a:ext>
            </a:extLst>
          </p:cNvPr>
          <p:cNvSpPr/>
          <p:nvPr/>
        </p:nvSpPr>
        <p:spPr>
          <a:xfrm>
            <a:off x="-34974" y="0"/>
            <a:ext cx="53514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B0C9F8-B7EF-43F5-8FAB-2BD03B0F1677}"/>
              </a:ext>
            </a:extLst>
          </p:cNvPr>
          <p:cNvSpPr/>
          <p:nvPr/>
        </p:nvSpPr>
        <p:spPr>
          <a:xfrm>
            <a:off x="55587" y="1100628"/>
            <a:ext cx="4900538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Pierre trouve une notice dans la boite</a:t>
            </a:r>
          </a:p>
          <a:p>
            <a:pPr algn="ctr"/>
            <a:endParaRPr lang="fr-FR" sz="2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  <a:p>
            <a:pPr algn="ctr"/>
            <a:r>
              <a:rPr lang="fr-FR" sz="7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Il décide de la lire </a:t>
            </a:r>
          </a:p>
        </p:txBody>
      </p:sp>
    </p:spTree>
    <p:extLst>
      <p:ext uri="{BB962C8B-B14F-4D97-AF65-F5344CB8AC3E}">
        <p14:creationId xmlns:p14="http://schemas.microsoft.com/office/powerpoint/2010/main" val="414712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C56304-EAEB-4620-B40B-99078873A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806" y="629994"/>
            <a:ext cx="2808367" cy="559801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94792C6-2E6D-4075-8C36-A54426A9F500}"/>
              </a:ext>
            </a:extLst>
          </p:cNvPr>
          <p:cNvSpPr/>
          <p:nvPr/>
        </p:nvSpPr>
        <p:spPr>
          <a:xfrm>
            <a:off x="3865585" y="432279"/>
            <a:ext cx="826848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Pierre connait certain mot</a:t>
            </a:r>
            <a:endParaRPr lang="fr-FR" sz="7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  <a:p>
            <a:pPr algn="ctr"/>
            <a:r>
              <a:rPr lang="fr-FR" sz="7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Mais n’est pas sur de comprendre leur sens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3DB968-3205-4D1F-A09C-228D33587554}"/>
              </a:ext>
            </a:extLst>
          </p:cNvPr>
          <p:cNvSpPr/>
          <p:nvPr/>
        </p:nvSpPr>
        <p:spPr>
          <a:xfrm>
            <a:off x="3865584" y="4046314"/>
            <a:ext cx="8268487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66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Et TOI ?</a:t>
            </a:r>
          </a:p>
        </p:txBody>
      </p:sp>
    </p:spTree>
    <p:extLst>
      <p:ext uri="{BB962C8B-B14F-4D97-AF65-F5344CB8AC3E}">
        <p14:creationId xmlns:p14="http://schemas.microsoft.com/office/powerpoint/2010/main" val="440075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00">
        <p15:prstTrans prst="crush"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412</Words>
  <Application>Microsoft Office PowerPoint</Application>
  <PresentationFormat>Grand écran</PresentationFormat>
  <Paragraphs>77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 CENA</vt:lpstr>
      <vt:lpstr>Arial</vt:lpstr>
      <vt:lpstr>Arial Narrow</vt:lpstr>
      <vt:lpstr>Calibri</vt:lpstr>
      <vt:lpstr>Calibri Light</vt:lpstr>
      <vt:lpstr>Juice ITC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</dc:creator>
  <cp:lastModifiedBy>Utilisateur</cp:lastModifiedBy>
  <cp:revision>52</cp:revision>
  <dcterms:created xsi:type="dcterms:W3CDTF">2020-02-24T13:27:56Z</dcterms:created>
  <dcterms:modified xsi:type="dcterms:W3CDTF">2020-05-30T07:15:31Z</dcterms:modified>
</cp:coreProperties>
</file>