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37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3" r:id="rId32"/>
    <p:sldId id="279" r:id="rId33"/>
    <p:sldId id="282" r:id="rId34"/>
    <p:sldId id="280" r:id="rId35"/>
    <p:sldId id="281" r:id="rId36"/>
  </p:sldIdLst>
  <p:sldSz cx="9144000" cy="6858000" type="screen4x3"/>
  <p:notesSz cx="6875463" cy="100044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1"/>
          <p:cNvSpPr/>
          <p:nvPr/>
        </p:nvSpPr>
        <p:spPr>
          <a:xfrm>
            <a:off x="0" y="0"/>
            <a:ext cx="6876000" cy="10004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74" name="CustomShape 2"/>
          <p:cNvSpPr/>
          <p:nvPr/>
        </p:nvSpPr>
        <p:spPr>
          <a:xfrm>
            <a:off x="0" y="0"/>
            <a:ext cx="6875640" cy="10004400"/>
          </a:xfrm>
          <a:custGeom>
            <a:avLst/>
            <a:gdLst/>
            <a:ahLst/>
            <a:cxnLst/>
            <a:rect l="0" t="0" r="r" b="b"/>
            <a:pathLst>
              <a:path w="19101" h="2779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787"/>
                </a:lnTo>
                <a:cubicBezTo>
                  <a:pt x="0" y="27789"/>
                  <a:pt x="1" y="27791"/>
                  <a:pt x="3" y="27791"/>
                </a:cubicBezTo>
                <a:lnTo>
                  <a:pt x="19096" y="27791"/>
                </a:lnTo>
                <a:cubicBezTo>
                  <a:pt x="19098" y="27791"/>
                  <a:pt x="19100" y="27789"/>
                  <a:pt x="19100" y="27787"/>
                </a:cubicBezTo>
                <a:lnTo>
                  <a:pt x="19100" y="3"/>
                </a:lnTo>
                <a:cubicBezTo>
                  <a:pt x="19100" y="1"/>
                  <a:pt x="19098" y="0"/>
                  <a:pt x="190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0" y="0"/>
            <a:ext cx="6875640" cy="10004400"/>
          </a:xfrm>
          <a:custGeom>
            <a:avLst/>
            <a:gdLst/>
            <a:ahLst/>
            <a:cxnLst/>
            <a:rect l="0" t="0" r="r" b="b"/>
            <a:pathLst>
              <a:path w="19101" h="2779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787"/>
                </a:lnTo>
                <a:cubicBezTo>
                  <a:pt x="0" y="27789"/>
                  <a:pt x="1" y="27791"/>
                  <a:pt x="3" y="27791"/>
                </a:cubicBezTo>
                <a:lnTo>
                  <a:pt x="19096" y="27791"/>
                </a:lnTo>
                <a:cubicBezTo>
                  <a:pt x="19098" y="27791"/>
                  <a:pt x="19100" y="27789"/>
                  <a:pt x="19100" y="27787"/>
                </a:cubicBezTo>
                <a:lnTo>
                  <a:pt x="19100" y="3"/>
                </a:lnTo>
                <a:cubicBezTo>
                  <a:pt x="19100" y="1"/>
                  <a:pt x="19098" y="0"/>
                  <a:pt x="190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"/>
          <p:cNvSpPr/>
          <p:nvPr/>
        </p:nvSpPr>
        <p:spPr>
          <a:xfrm>
            <a:off x="0" y="0"/>
            <a:ext cx="6875640" cy="10004400"/>
          </a:xfrm>
          <a:custGeom>
            <a:avLst/>
            <a:gdLst/>
            <a:ahLst/>
            <a:cxnLst/>
            <a:rect l="0" t="0" r="r" b="b"/>
            <a:pathLst>
              <a:path w="19101" h="2779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787"/>
                </a:lnTo>
                <a:cubicBezTo>
                  <a:pt x="0" y="27789"/>
                  <a:pt x="1" y="27791"/>
                  <a:pt x="3" y="27791"/>
                </a:cubicBezTo>
                <a:lnTo>
                  <a:pt x="19096" y="27791"/>
                </a:lnTo>
                <a:cubicBezTo>
                  <a:pt x="19098" y="27791"/>
                  <a:pt x="19100" y="27789"/>
                  <a:pt x="19100" y="27787"/>
                </a:cubicBezTo>
                <a:lnTo>
                  <a:pt x="19100" y="3"/>
                </a:lnTo>
                <a:cubicBezTo>
                  <a:pt x="19100" y="1"/>
                  <a:pt x="19098" y="0"/>
                  <a:pt x="190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5"/>
          <p:cNvSpPr/>
          <p:nvPr/>
        </p:nvSpPr>
        <p:spPr>
          <a:xfrm>
            <a:off x="0" y="0"/>
            <a:ext cx="6875640" cy="10004400"/>
          </a:xfrm>
          <a:custGeom>
            <a:avLst/>
            <a:gdLst/>
            <a:ahLst/>
            <a:cxnLst/>
            <a:rect l="0" t="0" r="r" b="b"/>
            <a:pathLst>
              <a:path w="19101" h="2779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787"/>
                </a:lnTo>
                <a:cubicBezTo>
                  <a:pt x="0" y="27789"/>
                  <a:pt x="1" y="27791"/>
                  <a:pt x="3" y="27791"/>
                </a:cubicBezTo>
                <a:lnTo>
                  <a:pt x="19096" y="27791"/>
                </a:lnTo>
                <a:cubicBezTo>
                  <a:pt x="19098" y="27791"/>
                  <a:pt x="19100" y="27789"/>
                  <a:pt x="19100" y="27787"/>
                </a:cubicBezTo>
                <a:lnTo>
                  <a:pt x="19100" y="3"/>
                </a:lnTo>
                <a:cubicBezTo>
                  <a:pt x="19100" y="1"/>
                  <a:pt x="19098" y="0"/>
                  <a:pt x="190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"/>
          <p:cNvSpPr/>
          <p:nvPr/>
        </p:nvSpPr>
        <p:spPr>
          <a:xfrm>
            <a:off x="0" y="0"/>
            <a:ext cx="6875640" cy="10004400"/>
          </a:xfrm>
          <a:custGeom>
            <a:avLst/>
            <a:gdLst/>
            <a:ahLst/>
            <a:cxnLst/>
            <a:rect l="0" t="0" r="r" b="b"/>
            <a:pathLst>
              <a:path w="19101" h="2779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787"/>
                </a:lnTo>
                <a:cubicBezTo>
                  <a:pt x="0" y="27789"/>
                  <a:pt x="1" y="27791"/>
                  <a:pt x="3" y="27791"/>
                </a:cubicBezTo>
                <a:lnTo>
                  <a:pt x="19096" y="27791"/>
                </a:lnTo>
                <a:cubicBezTo>
                  <a:pt x="19098" y="27791"/>
                  <a:pt x="19100" y="27789"/>
                  <a:pt x="19100" y="27787"/>
                </a:cubicBezTo>
                <a:lnTo>
                  <a:pt x="19100" y="3"/>
                </a:lnTo>
                <a:cubicBezTo>
                  <a:pt x="19100" y="1"/>
                  <a:pt x="19098" y="0"/>
                  <a:pt x="190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7"/>
          <p:cNvSpPr/>
          <p:nvPr/>
        </p:nvSpPr>
        <p:spPr>
          <a:xfrm>
            <a:off x="0" y="0"/>
            <a:ext cx="6875640" cy="10004400"/>
          </a:xfrm>
          <a:custGeom>
            <a:avLst/>
            <a:gdLst/>
            <a:ahLst/>
            <a:cxnLst/>
            <a:rect l="0" t="0" r="r" b="b"/>
            <a:pathLst>
              <a:path w="19101" h="2779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787"/>
                </a:lnTo>
                <a:cubicBezTo>
                  <a:pt x="0" y="27789"/>
                  <a:pt x="1" y="27791"/>
                  <a:pt x="3" y="27791"/>
                </a:cubicBezTo>
                <a:lnTo>
                  <a:pt x="19096" y="27791"/>
                </a:lnTo>
                <a:cubicBezTo>
                  <a:pt x="19098" y="27791"/>
                  <a:pt x="19100" y="27789"/>
                  <a:pt x="19100" y="27787"/>
                </a:cubicBezTo>
                <a:lnTo>
                  <a:pt x="19100" y="3"/>
                </a:lnTo>
                <a:cubicBezTo>
                  <a:pt x="19100" y="1"/>
                  <a:pt x="19098" y="0"/>
                  <a:pt x="190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8"/>
          <p:cNvSpPr/>
          <p:nvPr/>
        </p:nvSpPr>
        <p:spPr>
          <a:xfrm>
            <a:off x="0" y="0"/>
            <a:ext cx="6875640" cy="10004400"/>
          </a:xfrm>
          <a:custGeom>
            <a:avLst/>
            <a:gdLst/>
            <a:ahLst/>
            <a:cxnLst/>
            <a:rect l="0" t="0" r="r" b="b"/>
            <a:pathLst>
              <a:path w="19101" h="2779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787"/>
                </a:lnTo>
                <a:cubicBezTo>
                  <a:pt x="0" y="27789"/>
                  <a:pt x="1" y="27791"/>
                  <a:pt x="3" y="27791"/>
                </a:cubicBezTo>
                <a:lnTo>
                  <a:pt x="19096" y="27791"/>
                </a:lnTo>
                <a:cubicBezTo>
                  <a:pt x="19098" y="27791"/>
                  <a:pt x="19100" y="27789"/>
                  <a:pt x="19100" y="27787"/>
                </a:cubicBezTo>
                <a:lnTo>
                  <a:pt x="19100" y="3"/>
                </a:lnTo>
                <a:cubicBezTo>
                  <a:pt x="19100" y="1"/>
                  <a:pt x="19098" y="0"/>
                  <a:pt x="190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9"/>
          <p:cNvSpPr/>
          <p:nvPr/>
        </p:nvSpPr>
        <p:spPr>
          <a:xfrm>
            <a:off x="0" y="0"/>
            <a:ext cx="6875640" cy="10004400"/>
          </a:xfrm>
          <a:custGeom>
            <a:avLst/>
            <a:gdLst/>
            <a:ahLst/>
            <a:cxnLst/>
            <a:rect l="0" t="0" r="r" b="b"/>
            <a:pathLst>
              <a:path w="19101" h="2779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787"/>
                </a:lnTo>
                <a:cubicBezTo>
                  <a:pt x="0" y="27789"/>
                  <a:pt x="1" y="27791"/>
                  <a:pt x="3" y="27791"/>
                </a:cubicBezTo>
                <a:lnTo>
                  <a:pt x="19096" y="27791"/>
                </a:lnTo>
                <a:cubicBezTo>
                  <a:pt x="19098" y="27791"/>
                  <a:pt x="19100" y="27789"/>
                  <a:pt x="19100" y="27787"/>
                </a:cubicBezTo>
                <a:lnTo>
                  <a:pt x="19100" y="3"/>
                </a:lnTo>
                <a:cubicBezTo>
                  <a:pt x="19100" y="1"/>
                  <a:pt x="19098" y="0"/>
                  <a:pt x="190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10"/>
          <p:cNvSpPr/>
          <p:nvPr/>
        </p:nvSpPr>
        <p:spPr>
          <a:xfrm>
            <a:off x="0" y="0"/>
            <a:ext cx="297972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11"/>
          <p:cNvSpPr/>
          <p:nvPr/>
        </p:nvSpPr>
        <p:spPr>
          <a:xfrm>
            <a:off x="3895560" y="0"/>
            <a:ext cx="298008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PlaceHolder 12"/>
          <p:cNvSpPr>
            <a:spLocks noGrp="1"/>
          </p:cNvSpPr>
          <p:nvPr>
            <p:ph type="body"/>
          </p:nvPr>
        </p:nvSpPr>
        <p:spPr>
          <a:xfrm>
            <a:off x="686880" y="4750920"/>
            <a:ext cx="5489640" cy="44881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Cliquez pour modifier le format des notes</a:t>
            </a:r>
          </a:p>
        </p:txBody>
      </p:sp>
      <p:sp>
        <p:nvSpPr>
          <p:cNvPr id="385" name="CustomShape 13"/>
          <p:cNvSpPr/>
          <p:nvPr/>
        </p:nvSpPr>
        <p:spPr>
          <a:xfrm>
            <a:off x="0" y="9501120"/>
            <a:ext cx="297972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PlaceHolder 14"/>
          <p:cNvSpPr>
            <a:spLocks noGrp="1"/>
          </p:cNvSpPr>
          <p:nvPr>
            <p:ph type="sldNum"/>
          </p:nvPr>
        </p:nvSpPr>
        <p:spPr>
          <a:xfrm>
            <a:off x="3895560" y="9501120"/>
            <a:ext cx="2967120" cy="487440"/>
          </a:xfrm>
          <a:prstGeom prst="rect">
            <a:avLst/>
          </a:prstGeom>
        </p:spPr>
        <p:txBody>
          <a:bodyPr lIns="96480" tIns="48240" rIns="96480" bIns="48240" anchor="b"/>
          <a:lstStyle/>
          <a:p>
            <a:pPr marL="215640" indent="-204840" algn="r">
              <a:lnSpc>
                <a:spcPct val="100000"/>
              </a:lnSpc>
            </a:pPr>
            <a:fld id="{3EA2E861-5BE1-495E-A28C-FFDD6A7B6AD3}" type="slidenum">
              <a:rPr lang="fr-F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marL="215640" indent="-204840"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travaux de Design sont conduit par JL Dieny, professeur d’arts appliqués qui a développé avec ses élèves de seconde des projets  de création-design de manettes de jeux. Ces planches sont à utiliser comme support de recherche et comme des propositions d’idées pour les élèves de collège. Ils seront, comme les séquences disponibles sur le RNR.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l’anneau les élèves disposent des différentes formes géométriques , la compétence principale est la notion d’assemblage en référence à des points, sont abordés les déplacements d’objet et l’extrusion. Chaque ilot aura une manette différente, et des formes plus ou moins difficile à modéliser (différenciation pédagogique).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CustomShape 2"/>
          <p:cNvSpPr/>
          <p:nvPr/>
        </p:nvSpPr>
        <p:spPr>
          <a:xfrm>
            <a:off x="3895560" y="9501120"/>
            <a:ext cx="298008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/>
            <a:fld id="{6C0313D5-E026-45D7-B3EB-737B4830FD9D}" type="slidenum">
              <a:rPr lang="fr-FR" sz="13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/>
              <a:t>14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l’anneau les élèves disposent des différentes formes géométriques , la compétence principale est la notion d’assemblage en référence à des points, sont abordés les déplacements d’objet et l’extrusion. Chaque ilot aura une manette différente, et des formes plus ou moins difficile à modéliser (différenciation pédagogique).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CustomShape 2"/>
          <p:cNvSpPr/>
          <p:nvPr/>
        </p:nvSpPr>
        <p:spPr>
          <a:xfrm>
            <a:off x="3895560" y="9501120"/>
            <a:ext cx="298008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/>
            <a:fld id="{51C3109A-2E28-4C31-91A5-DB5AEC09D9CD}" type="slidenum">
              <a:rPr lang="fr-FR" sz="13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/>
              <a:t>15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l’anneau les élèves disposent des différentes formes géométriques , la compétence principale est la notion d’assemblage en référence à des points, sont abordés les déplacements d’objet et l’extrusion. Chaque ilot aura une manette différente, et des formes plus ou moins difficile à modéliser (différenciation pédagogique).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CustomShape 2"/>
          <p:cNvSpPr/>
          <p:nvPr/>
        </p:nvSpPr>
        <p:spPr>
          <a:xfrm>
            <a:off x="3895560" y="9501120"/>
            <a:ext cx="298008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/>
            <a:fld id="{8EBE53FD-D74E-463C-8598-8B6D5BF1A3D3}" type="slidenum">
              <a:rPr lang="fr-FR" sz="13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/>
              <a:t>16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 : forme, matériaux, couleur, nom du designer…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Ergonomie : forme, dimensions, aspect, masse, normes…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 : forme, matériaux, couleur, nom du designer…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Ergonomie : forme, dimensions, aspect, masse, normes…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 : forme, matériaux, couleur, nom du designer…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Ergonomie : forme, dimensions, aspect, masse, normes…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 : forme, matériaux, couleur, nom du designer…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Ergonomie : forme, dimensions, aspect, masse, normes…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 : forme, matériaux, couleur, nom du designer…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Ergonomie : forme, dimensions, aspect, masse, normes…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 : forme, matériaux, couleur, nom du designer…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Ergonomie : forme, dimensions, aspect, masse, normes…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 : forme, matériaux, couleur, nom du designer…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-"/>
            </a:pPr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Ergonomie : forme, dimensions, aspect, masse, normes…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687240" y="4751280"/>
            <a:ext cx="5502600" cy="450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l’anneau les élèves disposent des différentes formes géométriques , la compétence principale est la notion d’assemblage en référence à des points, sont abordés les déplacements d’objet et l’extrusion. Chaque ilot aura une manette différente, et des formes plus ou moins difficile à modéliser (différenciation pédagogique).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CustomShape 2"/>
          <p:cNvSpPr/>
          <p:nvPr/>
        </p:nvSpPr>
        <p:spPr>
          <a:xfrm>
            <a:off x="3895560" y="9501120"/>
            <a:ext cx="2980080" cy="5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/>
            <a:fld id="{02661B06-EFC9-4165-995E-BDB1CC0684F3}" type="slidenum">
              <a:rPr lang="fr-FR" sz="13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/>
              <a:t>13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40680" cy="4533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371" name="Image 370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372" name="Image 371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39" name="Image 38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40" name="Image 39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40680" cy="4533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78" name="Image 77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79" name="Image 78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40680" cy="4533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0" name="Image 119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121" name="Image 120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62" name="Image 161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163" name="Image 162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40680" cy="4533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02" name="Image 201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203" name="Image 202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40680" cy="4533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40680" cy="4533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43" name="Image 242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244" name="Image 243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40680" cy="4533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86" name="Image 285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287" name="Image 286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40680" cy="4533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12360" y="3957480"/>
            <a:ext cx="814068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478404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612360" y="3957480"/>
            <a:ext cx="3972600" cy="2152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328" name="Image 327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  <p:pic>
        <p:nvPicPr>
          <p:cNvPr id="329" name="Image 328"/>
          <p:cNvPicPr/>
          <p:nvPr/>
        </p:nvPicPr>
        <p:blipFill>
          <a:blip r:embed="rId2" cstate="print"/>
          <a:stretch/>
        </p:blipFill>
        <p:spPr>
          <a:xfrm>
            <a:off x="1852560" y="1599480"/>
            <a:ext cx="565956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fr-FR" sz="4400" b="0" strike="noStrike" spc="-1">
              <a:solidFill>
                <a:srgbClr val="775F55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784040" y="1599840"/>
            <a:ext cx="39726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4400" b="0" strike="noStrike" spc="-1">
                <a:solidFill>
                  <a:srgbClr val="775F55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</a:p>
        </p:txBody>
      </p:sp>
      <p:sp>
        <p:nvSpPr>
          <p:cNvPr id="2" name="CustomShape 3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476360" y="189000"/>
            <a:ext cx="1440000" cy="36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-15840" y="1252440"/>
            <a:ext cx="520560" cy="231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5598BC85-7404-4EE2-B05B-D672D0C2C5BF}" type="slidenum"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‹N°›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8217000" cy="1130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821700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20760" cy="3520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21120" cy="3520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5B565CF4-62A3-4780-85AA-9381068B245E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5970600"/>
            <a:ext cx="9144000" cy="8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-9360" y="6053040"/>
            <a:ext cx="2249280" cy="712800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359080" y="6043680"/>
            <a:ext cx="6784920" cy="71424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44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2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</a:p>
        </p:txBody>
      </p:sp>
      <p:sp>
        <p:nvSpPr>
          <p:cNvPr id="85" name="CustomShape 6"/>
          <p:cNvSpPr/>
          <p:nvPr/>
        </p:nvSpPr>
        <p:spPr>
          <a:xfrm>
            <a:off x="76320" y="606888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7"/>
          <p:cNvSpPr>
            <a:spLocks noGrp="1"/>
          </p:cNvSpPr>
          <p:nvPr>
            <p:ph type="ftr"/>
          </p:nvPr>
        </p:nvSpPr>
        <p:spPr>
          <a:xfrm>
            <a:off x="2085480" y="236160"/>
            <a:ext cx="5854680" cy="3524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fr-FR" sz="24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‹N°›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PlaceHolder 8"/>
          <p:cNvSpPr>
            <a:spLocks noGrp="1"/>
          </p:cNvSpPr>
          <p:nvPr>
            <p:ph type="sldNum"/>
          </p:nvPr>
        </p:nvSpPr>
        <p:spPr>
          <a:xfrm>
            <a:off x="8000640" y="228240"/>
            <a:ext cx="825480" cy="368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C98C35CA-24B2-4469-9574-5AFB6B98BE5A}" type="slidenum">
              <a:rPr lang="fr-FR" sz="1400" b="1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4"/>
          <p:cNvSpPr/>
          <p:nvPr/>
        </p:nvSpPr>
        <p:spPr>
          <a:xfrm>
            <a:off x="1476360" y="189000"/>
            <a:ext cx="1440000" cy="36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5"/>
          <p:cNvSpPr/>
          <p:nvPr/>
        </p:nvSpPr>
        <p:spPr>
          <a:xfrm rot="16200000">
            <a:off x="154080" y="5999040"/>
            <a:ext cx="393480" cy="72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90000" tIns="46800" rIns="90000" bIns="46800" anchor="t"/>
          <a:lstStyle/>
          <a:p>
            <a:pPr algn="ctr">
              <a:lnSpc>
                <a:spcPct val="100000"/>
              </a:lnSpc>
            </a:pPr>
            <a:r>
              <a:rPr lang="fr-FR" sz="1400" b="0" i="1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Dijon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4400" b="0" strike="noStrike" spc="-1">
                <a:solidFill>
                  <a:srgbClr val="775F55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</a:p>
        </p:txBody>
      </p:sp>
      <p:sp>
        <p:nvSpPr>
          <p:cNvPr id="129" name="PlaceHolder 8"/>
          <p:cNvSpPr>
            <a:spLocks noGrp="1"/>
          </p:cNvSpPr>
          <p:nvPr>
            <p:ph type="sldNum"/>
          </p:nvPr>
        </p:nvSpPr>
        <p:spPr>
          <a:xfrm>
            <a:off x="54000" y="1241280"/>
            <a:ext cx="520560" cy="2318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4A4E49C6-45C4-49BB-A295-01AECF04A9D2}" type="slidenum">
              <a:rPr lang="en-U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152388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0" y="1600200"/>
            <a:ext cx="1295280" cy="990720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1371600" y="1600200"/>
            <a:ext cx="7772400" cy="99072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4400" b="0" strike="noStrike" spc="-1">
                <a:solidFill>
                  <a:srgbClr val="775F55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-360" y="1752480"/>
            <a:ext cx="1282680" cy="6890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A184365D-4283-4EC2-86C5-7825FCE695C5}" type="slidenum"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4"/>
          <p:cNvSpPr/>
          <p:nvPr/>
        </p:nvSpPr>
        <p:spPr>
          <a:xfrm>
            <a:off x="1476360" y="189000"/>
            <a:ext cx="1440000" cy="36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PlaceHolder 5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4400" b="0" strike="noStrike" spc="-1">
                <a:solidFill>
                  <a:srgbClr val="775F55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</a:p>
        </p:txBody>
      </p:sp>
      <p:sp>
        <p:nvSpPr>
          <p:cNvPr id="210" name="PlaceHolder 7"/>
          <p:cNvSpPr>
            <a:spLocks noGrp="1"/>
          </p:cNvSpPr>
          <p:nvPr>
            <p:ph type="sldNum"/>
          </p:nvPr>
        </p:nvSpPr>
        <p:spPr>
          <a:xfrm>
            <a:off x="0" y="1271520"/>
            <a:ext cx="520560" cy="2318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80B01EFA-C2CF-4457-8E64-CE850301B94B}" type="slidenum">
              <a:rPr lang="en-U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3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"/>
          <p:cNvSpPr/>
          <p:nvPr/>
        </p:nvSpPr>
        <p:spPr>
          <a:xfrm>
            <a:off x="1476360" y="189000"/>
            <a:ext cx="1440000" cy="36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PlaceHolder 5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4400" b="0" strike="noStrike" spc="-1">
                <a:solidFill>
                  <a:srgbClr val="775F55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</a:p>
        </p:txBody>
      </p:sp>
      <p:sp>
        <p:nvSpPr>
          <p:cNvPr id="251" name="CustomShape 7"/>
          <p:cNvSpPr/>
          <p:nvPr/>
        </p:nvSpPr>
        <p:spPr>
          <a:xfrm>
            <a:off x="6095880" y="6248520"/>
            <a:ext cx="26672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PlaceHolder 8"/>
          <p:cNvSpPr>
            <a:spLocks noGrp="1"/>
          </p:cNvSpPr>
          <p:nvPr>
            <p:ph type="sldNum"/>
          </p:nvPr>
        </p:nvSpPr>
        <p:spPr>
          <a:xfrm>
            <a:off x="0" y="1271520"/>
            <a:ext cx="520560" cy="2318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D1BDC069-891B-4F17-8DE7-FAFE1D0DD407}" type="slidenum">
              <a:rPr lang="en-U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PlaceHolder 9"/>
          <p:cNvSpPr>
            <a:spLocks noGrp="1"/>
          </p:cNvSpPr>
          <p:nvPr>
            <p:ph type="ftr"/>
          </p:nvPr>
        </p:nvSpPr>
        <p:spPr>
          <a:xfrm>
            <a:off x="609480" y="6248160"/>
            <a:ext cx="5408640" cy="3524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5640" indent="-204840">
              <a:lnSpc>
                <a:spcPct val="100000"/>
              </a:lnSpc>
            </a:pPr>
            <a:fld id="{84348196-BC50-4C51-B073-1B0F6FD13335}" type="slidenum"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marL="215640" indent="-204840">
                <a:lnSpc>
                  <a:spcPct val="100000"/>
                </a:lnSpc>
              </a:pPr>
              <a:t>‹N°›</a:t>
            </a:fld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3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"/>
          <p:cNvSpPr/>
          <p:nvPr/>
        </p:nvSpPr>
        <p:spPr>
          <a:xfrm>
            <a:off x="1476360" y="189000"/>
            <a:ext cx="1440000" cy="36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5"/>
          <p:cNvSpPr/>
          <p:nvPr/>
        </p:nvSpPr>
        <p:spPr>
          <a:xfrm rot="16200000">
            <a:off x="154080" y="5999040"/>
            <a:ext cx="393480" cy="72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90000" tIns="46800" rIns="90000" bIns="46800" anchor="t"/>
          <a:lstStyle/>
          <a:p>
            <a:pPr algn="ctr">
              <a:lnSpc>
                <a:spcPct val="100000"/>
              </a:lnSpc>
            </a:pPr>
            <a:r>
              <a:rPr lang="fr-FR" sz="1400" b="0" i="1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Dijon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6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4400" b="0" strike="noStrike" spc="-1">
                <a:solidFill>
                  <a:srgbClr val="775F55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</a:p>
        </p:txBody>
      </p:sp>
      <p:sp>
        <p:nvSpPr>
          <p:cNvPr id="294" name="PlaceHolder 7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</a:p>
        </p:txBody>
      </p:sp>
      <p:sp>
        <p:nvSpPr>
          <p:cNvPr id="295" name="PlaceHolder 8"/>
          <p:cNvSpPr>
            <a:spLocks noGrp="1"/>
          </p:cNvSpPr>
          <p:nvPr>
            <p:ph type="ftr"/>
          </p:nvPr>
        </p:nvSpPr>
        <p:spPr>
          <a:xfrm>
            <a:off x="0" y="1238400"/>
            <a:ext cx="527040" cy="233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3ED76849-0C87-4D10-AAB8-30ACD5E1DD1C}" type="slidenum">
              <a:rPr lang="fr-FR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>
                <a:lnSpc>
                  <a:spcPct val="100000"/>
                </a:lnSpc>
              </a:pPr>
              <a:t>‹N°›</a:t>
            </a:fld>
            <a:r>
              <a:rPr lang="fr-FR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-9360" y="4572000"/>
            <a:ext cx="9144000" cy="8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2"/>
          <p:cNvSpPr/>
          <p:nvPr/>
        </p:nvSpPr>
        <p:spPr>
          <a:xfrm>
            <a:off x="-9360" y="4664160"/>
            <a:ext cx="1463400" cy="712800"/>
          </a:xfrm>
          <a:prstGeom prst="rect">
            <a:avLst/>
          </a:prstGeom>
          <a:solidFill>
            <a:srgbClr val="DD80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3"/>
          <p:cNvSpPr/>
          <p:nvPr/>
        </p:nvSpPr>
        <p:spPr>
          <a:xfrm>
            <a:off x="1544760" y="4654440"/>
            <a:ext cx="7599240" cy="7128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4"/>
          <p:cNvSpPr/>
          <p:nvPr/>
        </p:nvSpPr>
        <p:spPr>
          <a:xfrm>
            <a:off x="1447920" y="0"/>
            <a:ext cx="99720" cy="6867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PlaceHolder 5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40680" cy="977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4400" b="0" strike="noStrike" spc="-1">
                <a:solidFill>
                  <a:srgbClr val="775F55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texte-titre</a:t>
            </a:r>
          </a:p>
        </p:txBody>
      </p:sp>
      <p:sp>
        <p:nvSpPr>
          <p:cNvPr id="335" name="PlaceHolder 6"/>
          <p:cNvSpPr>
            <a:spLocks noGrp="1"/>
          </p:cNvSpPr>
          <p:nvPr>
            <p:ph type="body"/>
          </p:nvPr>
        </p:nvSpPr>
        <p:spPr>
          <a:xfrm>
            <a:off x="612360" y="1599840"/>
            <a:ext cx="8140680" cy="45133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Septième niveau de plan</a:t>
            </a:r>
          </a:p>
        </p:txBody>
      </p:sp>
      <p:sp>
        <p:nvSpPr>
          <p:cNvPr id="336" name="CustomShape 7"/>
          <p:cNvSpPr/>
          <p:nvPr/>
        </p:nvSpPr>
        <p:spPr>
          <a:xfrm>
            <a:off x="6248520" y="6248520"/>
            <a:ext cx="26668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PlaceHolder 8"/>
          <p:cNvSpPr>
            <a:spLocks noGrp="1"/>
          </p:cNvSpPr>
          <p:nvPr>
            <p:ph type="sldNum"/>
          </p:nvPr>
        </p:nvSpPr>
        <p:spPr>
          <a:xfrm>
            <a:off x="0" y="4667400"/>
            <a:ext cx="1434960" cy="650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B750788A-2717-4F28-8A7B-BCAECC080C50}" type="slidenum">
              <a:rPr lang="en-US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8" name="PlaceHolder 9"/>
          <p:cNvSpPr>
            <a:spLocks noGrp="1"/>
          </p:cNvSpPr>
          <p:nvPr>
            <p:ph type="ftr"/>
          </p:nvPr>
        </p:nvSpPr>
        <p:spPr>
          <a:xfrm>
            <a:off x="1599840" y="6248160"/>
            <a:ext cx="4559400" cy="3524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5640" indent="-204840">
              <a:lnSpc>
                <a:spcPct val="100000"/>
              </a:lnSpc>
            </a:pPr>
            <a:fld id="{6AEA4651-E799-4563-A396-39939787F0FF}" type="slidenum"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marL="215640" indent="-204840">
                <a:lnSpc>
                  <a:spcPct val="100000"/>
                </a:lnSpc>
              </a:pPr>
              <a:t>‹N°›</a:t>
            </a:fld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t.microbit.org/?lang=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makeymakey.com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openxmlformats.org/officeDocument/2006/relationships/hyperlink" Target="http://ozoblockly.com/edi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250920" y="260280"/>
            <a:ext cx="6265800" cy="87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-144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93AD9701-6857-43C6-AD2A-720573118E30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9" name="Image 388"/>
          <p:cNvPicPr/>
          <p:nvPr/>
        </p:nvPicPr>
        <p:blipFill>
          <a:blip r:embed="rId3" cstate="print"/>
          <a:stretch/>
        </p:blipFill>
        <p:spPr>
          <a:xfrm>
            <a:off x="6372360" y="260280"/>
            <a:ext cx="2771640" cy="669960"/>
          </a:xfrm>
          <a:prstGeom prst="rect">
            <a:avLst/>
          </a:prstGeom>
          <a:ln>
            <a:noFill/>
          </a:ln>
        </p:spPr>
      </p:pic>
      <p:sp>
        <p:nvSpPr>
          <p:cNvPr id="390" name="CustomShape 3"/>
          <p:cNvSpPr/>
          <p:nvPr/>
        </p:nvSpPr>
        <p:spPr>
          <a:xfrm>
            <a:off x="6155280" y="4680000"/>
            <a:ext cx="2772720" cy="192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20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21 – 11/05/2017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71 – 12/05/2017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58 – 18/05/2017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89 – 19/05/2017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288000" y="343440"/>
            <a:ext cx="59407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départementale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720000" y="1999440"/>
            <a:ext cx="59407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Atelier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395F2CA9-6D51-4693-9D2B-103F8DCAEB9C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10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3 -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1187280" y="1557360"/>
            <a:ext cx="7705800" cy="136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Ozobot Evo (130€)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3" name="Image 432"/>
          <p:cNvPicPr/>
          <p:nvPr/>
        </p:nvPicPr>
        <p:blipFill>
          <a:blip r:embed="rId3" cstate="print"/>
          <a:stretch/>
        </p:blipFill>
        <p:spPr>
          <a:xfrm>
            <a:off x="7416000" y="1728000"/>
            <a:ext cx="1007280" cy="1007280"/>
          </a:xfrm>
          <a:prstGeom prst="rect">
            <a:avLst/>
          </a:prstGeom>
          <a:ln>
            <a:noFill/>
          </a:ln>
        </p:spPr>
      </p:pic>
      <p:pic>
        <p:nvPicPr>
          <p:cNvPr id="434" name="Image 433"/>
          <p:cNvPicPr/>
          <p:nvPr/>
        </p:nvPicPr>
        <p:blipFill>
          <a:blip r:embed="rId4" cstate="print"/>
          <a:stretch/>
        </p:blipFill>
        <p:spPr>
          <a:xfrm>
            <a:off x="6206760" y="2952000"/>
            <a:ext cx="2649240" cy="3664440"/>
          </a:xfrm>
          <a:prstGeom prst="rect">
            <a:avLst/>
          </a:prstGeom>
          <a:ln>
            <a:noFill/>
          </a:ln>
        </p:spPr>
      </p:pic>
      <p:sp>
        <p:nvSpPr>
          <p:cNvPr id="435" name="TextShape 5"/>
          <p:cNvSpPr txBox="1"/>
          <p:nvPr/>
        </p:nvSpPr>
        <p:spPr>
          <a:xfrm>
            <a:off x="216000" y="2353680"/>
            <a:ext cx="5616000" cy="362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 typeface="Arial" pitchFamily="34" charset="0"/>
              <a:buChar char="•"/>
            </a:pP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Capteurs de 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lumière,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son,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proximité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(infrarouges) 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éviter les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obstacles. </a:t>
            </a:r>
          </a:p>
          <a:p>
            <a:pPr>
              <a:buFont typeface="Arial" pitchFamily="34" charset="0"/>
              <a:buChar char="•"/>
            </a:pP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Mouvements 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précis. </a:t>
            </a:r>
            <a:endParaRPr lang="fr-FR" sz="18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Nouvelle 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intègre 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télécommande depuis un </a:t>
            </a:r>
            <a:r>
              <a:rPr lang="fr-FR" sz="18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smartphone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ou une tablette.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836B8019-A027-4051-B26E-44FF0780DA0D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11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3 -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1187280" y="1557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</a:t>
            </a:r>
            <a:r>
              <a:rPr lang="fr-FR" sz="2400" b="1" i="1" strike="noStrike" spc="-1" dirty="0" err="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Microbit</a:t>
            </a: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 : </a:t>
            </a: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  <a:hlinkClick r:id="rId3"/>
              </a:rPr>
              <a:t>https://pxt.microbit.org/?lang=fr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4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TextShape 5"/>
          <p:cNvSpPr txBox="1"/>
          <p:nvPr/>
        </p:nvSpPr>
        <p:spPr>
          <a:xfrm>
            <a:off x="2592000" y="5364720"/>
            <a:ext cx="6048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 Aérateur de serre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-Distributeur de nourriture pour élevage d’animaux (aquarium, vivarium, ...)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-Station météo</a:t>
            </a:r>
          </a:p>
        </p:txBody>
      </p:sp>
      <p:sp>
        <p:nvSpPr>
          <p:cNvPr id="441" name="CustomShape 6"/>
          <p:cNvSpPr/>
          <p:nvPr/>
        </p:nvSpPr>
        <p:spPr>
          <a:xfrm>
            <a:off x="432000" y="561672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2" name="Image 441"/>
          <p:cNvPicPr/>
          <p:nvPr/>
        </p:nvPicPr>
        <p:blipFill>
          <a:blip r:embed="rId4" cstate="print"/>
          <a:stretch/>
        </p:blipFill>
        <p:spPr>
          <a:xfrm>
            <a:off x="2254680" y="2148120"/>
            <a:ext cx="4762080" cy="263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FED574AF-0013-476A-A0A3-63F1E4D7C1A8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12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2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3 -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TextShape 4"/>
          <p:cNvSpPr txBox="1"/>
          <p:nvPr/>
        </p:nvSpPr>
        <p:spPr>
          <a:xfrm>
            <a:off x="2592000" y="5364720"/>
            <a:ext cx="6048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 Aérateur de serre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-Distributeur de nourriture pour élevage d’animaux (aquarium, vivarium, ...)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-Station météo</a:t>
            </a:r>
          </a:p>
        </p:txBody>
      </p:sp>
      <p:sp>
        <p:nvSpPr>
          <p:cNvPr id="447" name="CustomShape 5"/>
          <p:cNvSpPr/>
          <p:nvPr/>
        </p:nvSpPr>
        <p:spPr>
          <a:xfrm>
            <a:off x="432000" y="561672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8" name="Image 447"/>
          <p:cNvPicPr/>
          <p:nvPr/>
        </p:nvPicPr>
        <p:blipFill>
          <a:blip r:embed="rId3" cstate="print"/>
          <a:stretch/>
        </p:blipFill>
        <p:spPr>
          <a:xfrm>
            <a:off x="538560" y="2304000"/>
            <a:ext cx="3133440" cy="2809440"/>
          </a:xfrm>
          <a:prstGeom prst="rect">
            <a:avLst/>
          </a:prstGeom>
          <a:ln>
            <a:noFill/>
          </a:ln>
        </p:spPr>
      </p:pic>
      <p:pic>
        <p:nvPicPr>
          <p:cNvPr id="449" name="Image 448"/>
          <p:cNvPicPr/>
          <p:nvPr/>
        </p:nvPicPr>
        <p:blipFill>
          <a:blip r:embed="rId4" cstate="print"/>
          <a:stretch/>
        </p:blipFill>
        <p:spPr>
          <a:xfrm>
            <a:off x="6048000" y="2232000"/>
            <a:ext cx="1800000" cy="3312000"/>
          </a:xfrm>
          <a:prstGeom prst="rect">
            <a:avLst/>
          </a:prstGeom>
          <a:ln>
            <a:noFill/>
          </a:ln>
        </p:spPr>
      </p:pic>
      <p:sp>
        <p:nvSpPr>
          <p:cNvPr id="450" name="TextShape 6"/>
          <p:cNvSpPr txBox="1"/>
          <p:nvPr/>
        </p:nvSpPr>
        <p:spPr>
          <a:xfrm>
            <a:off x="576000" y="1737360"/>
            <a:ext cx="2664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 à l’écran</a:t>
            </a:r>
          </a:p>
        </p:txBody>
      </p:sp>
      <p:sp>
        <p:nvSpPr>
          <p:cNvPr id="451" name="TextShape 7"/>
          <p:cNvSpPr txBox="1"/>
          <p:nvPr/>
        </p:nvSpPr>
        <p:spPr>
          <a:xfrm>
            <a:off x="5688000" y="1723320"/>
            <a:ext cx="2664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Pilotage de servomoteur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3"/>
          <p:cNvSpPr/>
          <p:nvPr/>
        </p:nvSpPr>
        <p:spPr>
          <a:xfrm>
            <a:off x="1150200" y="158400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Scratch (Carte Makey Makey : 50€)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5" name="Picture 3"/>
          <p:cNvPicPr/>
          <p:nvPr/>
        </p:nvPicPr>
        <p:blipFill>
          <a:blip r:embed="rId3" cstate="print"/>
          <a:stretch/>
        </p:blipFill>
        <p:spPr>
          <a:xfrm>
            <a:off x="2312640" y="2304000"/>
            <a:ext cx="2030400" cy="1271160"/>
          </a:xfrm>
          <a:prstGeom prst="rect">
            <a:avLst/>
          </a:prstGeom>
          <a:ln>
            <a:noFill/>
          </a:ln>
        </p:spPr>
      </p:pic>
      <p:pic>
        <p:nvPicPr>
          <p:cNvPr id="456" name="Picture 4"/>
          <p:cNvPicPr/>
          <p:nvPr/>
        </p:nvPicPr>
        <p:blipFill>
          <a:blip r:embed="rId4" cstate="print"/>
          <a:stretch/>
        </p:blipFill>
        <p:spPr>
          <a:xfrm>
            <a:off x="4617000" y="2311920"/>
            <a:ext cx="2229840" cy="1083240"/>
          </a:xfrm>
          <a:prstGeom prst="rect">
            <a:avLst/>
          </a:prstGeom>
          <a:ln>
            <a:noFill/>
          </a:ln>
        </p:spPr>
      </p:pic>
      <p:pic>
        <p:nvPicPr>
          <p:cNvPr id="457" name="Picture 5"/>
          <p:cNvPicPr/>
          <p:nvPr/>
        </p:nvPicPr>
        <p:blipFill>
          <a:blip r:embed="rId5" cstate="print"/>
          <a:stretch/>
        </p:blipFill>
        <p:spPr>
          <a:xfrm>
            <a:off x="4671720" y="3447000"/>
            <a:ext cx="2176920" cy="1481040"/>
          </a:xfrm>
          <a:prstGeom prst="rect">
            <a:avLst/>
          </a:prstGeom>
          <a:ln>
            <a:noFill/>
          </a:ln>
        </p:spPr>
      </p:pic>
      <p:sp>
        <p:nvSpPr>
          <p:cNvPr id="458" name="CustomShape 4"/>
          <p:cNvSpPr/>
          <p:nvPr/>
        </p:nvSpPr>
        <p:spPr>
          <a:xfrm>
            <a:off x="4846680" y="5046840"/>
            <a:ext cx="22093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200" b="0" i="1" strike="noStrike" spc="-1">
                <a:solidFill>
                  <a:srgbClr val="F7B615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http://www.makeymakey.com/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9" name="Picture 7"/>
          <p:cNvPicPr/>
          <p:nvPr/>
        </p:nvPicPr>
        <p:blipFill>
          <a:blip r:embed="rId7" cstate="print"/>
          <a:stretch/>
        </p:blipFill>
        <p:spPr>
          <a:xfrm>
            <a:off x="2367360" y="3756600"/>
            <a:ext cx="1974960" cy="1365840"/>
          </a:xfrm>
          <a:prstGeom prst="rect">
            <a:avLst/>
          </a:prstGeom>
          <a:ln>
            <a:noFill/>
          </a:ln>
        </p:spPr>
      </p:pic>
      <p:sp>
        <p:nvSpPr>
          <p:cNvPr id="460" name="TextShape 5"/>
          <p:cNvSpPr txBox="1"/>
          <p:nvPr/>
        </p:nvSpPr>
        <p:spPr>
          <a:xfrm>
            <a:off x="2592000" y="5364360"/>
            <a:ext cx="6048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Manette de jeu à concevoir</a:t>
            </a:r>
          </a:p>
        </p:txBody>
      </p:sp>
      <p:sp>
        <p:nvSpPr>
          <p:cNvPr id="461" name="CustomShape 6"/>
          <p:cNvSpPr/>
          <p:nvPr/>
        </p:nvSpPr>
        <p:spPr>
          <a:xfrm>
            <a:off x="432000" y="525636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TextShape 3"/>
          <p:cNvSpPr txBox="1"/>
          <p:nvPr/>
        </p:nvSpPr>
        <p:spPr>
          <a:xfrm>
            <a:off x="2592000" y="5688360"/>
            <a:ext cx="6048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Manette de jeu à concevoir</a:t>
            </a:r>
          </a:p>
        </p:txBody>
      </p:sp>
      <p:sp>
        <p:nvSpPr>
          <p:cNvPr id="465" name="CustomShape 4"/>
          <p:cNvSpPr/>
          <p:nvPr/>
        </p:nvSpPr>
        <p:spPr>
          <a:xfrm>
            <a:off x="432000" y="558036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Image 465"/>
          <p:cNvPicPr/>
          <p:nvPr/>
        </p:nvPicPr>
        <p:blipFill>
          <a:blip r:embed="rId3" cstate="print"/>
          <a:stretch/>
        </p:blipFill>
        <p:spPr>
          <a:xfrm>
            <a:off x="1239840" y="1658160"/>
            <a:ext cx="7040160" cy="388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430200" y="158400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Robot THYMIO : 120€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0" name="Image 469"/>
          <p:cNvPicPr/>
          <p:nvPr/>
        </p:nvPicPr>
        <p:blipFill>
          <a:blip r:embed="rId3" cstate="print"/>
          <a:stretch/>
        </p:blipFill>
        <p:spPr>
          <a:xfrm>
            <a:off x="7056000" y="1584000"/>
            <a:ext cx="1944000" cy="1458000"/>
          </a:xfrm>
          <a:prstGeom prst="rect">
            <a:avLst/>
          </a:prstGeom>
          <a:ln>
            <a:noFill/>
          </a:ln>
        </p:spPr>
      </p:pic>
      <p:sp>
        <p:nvSpPr>
          <p:cNvPr id="471" name="TextShape 4"/>
          <p:cNvSpPr txBox="1"/>
          <p:nvPr/>
        </p:nvSpPr>
        <p:spPr>
          <a:xfrm>
            <a:off x="2592000" y="536472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 Dessin sur papier : EPI, machine à dessiner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Simulateur de robot (tondeuse, aspirateur)</a:t>
            </a:r>
          </a:p>
        </p:txBody>
      </p:sp>
      <p:sp>
        <p:nvSpPr>
          <p:cNvPr id="472" name="CustomShape 5"/>
          <p:cNvSpPr/>
          <p:nvPr/>
        </p:nvSpPr>
        <p:spPr>
          <a:xfrm>
            <a:off x="432000" y="525672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TextShape 6"/>
          <p:cNvSpPr txBox="1"/>
          <p:nvPr/>
        </p:nvSpPr>
        <p:spPr>
          <a:xfrm>
            <a:off x="3600000" y="1593000"/>
            <a:ext cx="3744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Azeba studio pour thymio</a:t>
            </a:r>
          </a:p>
        </p:txBody>
      </p:sp>
      <p:pic>
        <p:nvPicPr>
          <p:cNvPr id="474" name="Image 473"/>
          <p:cNvPicPr/>
          <p:nvPr/>
        </p:nvPicPr>
        <p:blipFill>
          <a:blip r:embed="rId4" cstate="print"/>
          <a:stretch/>
        </p:blipFill>
        <p:spPr>
          <a:xfrm>
            <a:off x="504000" y="2451600"/>
            <a:ext cx="3171600" cy="428400"/>
          </a:xfrm>
          <a:prstGeom prst="rect">
            <a:avLst/>
          </a:prstGeom>
          <a:ln>
            <a:noFill/>
          </a:ln>
        </p:spPr>
      </p:pic>
      <p:pic>
        <p:nvPicPr>
          <p:cNvPr id="475" name="Image 474"/>
          <p:cNvPicPr/>
          <p:nvPr/>
        </p:nvPicPr>
        <p:blipFill>
          <a:blip r:embed="rId5" cstate="print"/>
          <a:stretch/>
        </p:blipFill>
        <p:spPr>
          <a:xfrm>
            <a:off x="3981240" y="2968920"/>
            <a:ext cx="4154760" cy="214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430200" y="158400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Robot THYMIO : 120€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9" name="Image 478"/>
          <p:cNvPicPr/>
          <p:nvPr/>
        </p:nvPicPr>
        <p:blipFill>
          <a:blip r:embed="rId3" cstate="print"/>
          <a:stretch/>
        </p:blipFill>
        <p:spPr>
          <a:xfrm>
            <a:off x="7056000" y="1584000"/>
            <a:ext cx="1944000" cy="1458000"/>
          </a:xfrm>
          <a:prstGeom prst="rect">
            <a:avLst/>
          </a:prstGeom>
          <a:ln>
            <a:noFill/>
          </a:ln>
        </p:spPr>
      </p:pic>
      <p:sp>
        <p:nvSpPr>
          <p:cNvPr id="480" name="TextShape 4"/>
          <p:cNvSpPr txBox="1"/>
          <p:nvPr/>
        </p:nvSpPr>
        <p:spPr>
          <a:xfrm>
            <a:off x="2592000" y="536472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 Dessin sur papier : EPI, machine à dessiner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Simulateur de robot (tondeuse, aspirateur)</a:t>
            </a:r>
          </a:p>
        </p:txBody>
      </p:sp>
      <p:sp>
        <p:nvSpPr>
          <p:cNvPr id="481" name="CustomShape 5"/>
          <p:cNvSpPr/>
          <p:nvPr/>
        </p:nvSpPr>
        <p:spPr>
          <a:xfrm>
            <a:off x="432000" y="525672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TextShape 6"/>
          <p:cNvSpPr txBox="1"/>
          <p:nvPr/>
        </p:nvSpPr>
        <p:spPr>
          <a:xfrm>
            <a:off x="3600000" y="1593000"/>
            <a:ext cx="3744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Azeba studio pour thymio</a:t>
            </a:r>
          </a:p>
        </p:txBody>
      </p:sp>
      <p:pic>
        <p:nvPicPr>
          <p:cNvPr id="483" name="Image 482"/>
          <p:cNvPicPr/>
          <p:nvPr/>
        </p:nvPicPr>
        <p:blipFill>
          <a:blip r:embed="rId4" cstate="print"/>
          <a:stretch/>
        </p:blipFill>
        <p:spPr>
          <a:xfrm>
            <a:off x="432000" y="2304000"/>
            <a:ext cx="3180960" cy="456840"/>
          </a:xfrm>
          <a:prstGeom prst="rect">
            <a:avLst/>
          </a:prstGeom>
          <a:ln>
            <a:noFill/>
          </a:ln>
        </p:spPr>
      </p:pic>
      <p:pic>
        <p:nvPicPr>
          <p:cNvPr id="484" name="Image 483"/>
          <p:cNvPicPr/>
          <p:nvPr/>
        </p:nvPicPr>
        <p:blipFill>
          <a:blip r:embed="rId5" cstate="print"/>
          <a:stretch/>
        </p:blipFill>
        <p:spPr>
          <a:xfrm>
            <a:off x="2592000" y="2880000"/>
            <a:ext cx="6352920" cy="256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45BC194E-220C-47E7-8F07-4F0FD0E30FBE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17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5"/>
          <p:cNvSpPr/>
          <p:nvPr/>
        </p:nvSpPr>
        <p:spPr>
          <a:xfrm>
            <a:off x="432000" y="1557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Robot Mbot: 85€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0" name="Image 489"/>
          <p:cNvPicPr/>
          <p:nvPr/>
        </p:nvPicPr>
        <p:blipFill>
          <a:blip r:embed="rId3" cstate="print"/>
          <a:stretch/>
        </p:blipFill>
        <p:spPr>
          <a:xfrm>
            <a:off x="5926680" y="1800000"/>
            <a:ext cx="2857320" cy="2533320"/>
          </a:xfrm>
          <a:prstGeom prst="rect">
            <a:avLst/>
          </a:prstGeom>
          <a:ln>
            <a:noFill/>
          </a:ln>
        </p:spPr>
      </p:pic>
      <p:sp>
        <p:nvSpPr>
          <p:cNvPr id="491" name="TextShape 6"/>
          <p:cNvSpPr txBox="1"/>
          <p:nvPr/>
        </p:nvSpPr>
        <p:spPr>
          <a:xfrm>
            <a:off x="2592000" y="526500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Découverte des actionneurs et des capteurs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Pilotage à distance : Application Makeblock</a:t>
            </a:r>
          </a:p>
        </p:txBody>
      </p:sp>
      <p:sp>
        <p:nvSpPr>
          <p:cNvPr id="492" name="CustomShape 7"/>
          <p:cNvSpPr/>
          <p:nvPr/>
        </p:nvSpPr>
        <p:spPr>
          <a:xfrm>
            <a:off x="432000" y="525672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3" name="Image 492"/>
          <p:cNvPicPr/>
          <p:nvPr/>
        </p:nvPicPr>
        <p:blipFill>
          <a:blip r:embed="rId4" cstate="print"/>
          <a:stretch/>
        </p:blipFill>
        <p:spPr>
          <a:xfrm>
            <a:off x="1152720" y="2736000"/>
            <a:ext cx="935280" cy="1059120"/>
          </a:xfrm>
          <a:prstGeom prst="rect">
            <a:avLst/>
          </a:prstGeom>
          <a:ln>
            <a:noFill/>
          </a:ln>
        </p:spPr>
      </p:pic>
      <p:pic>
        <p:nvPicPr>
          <p:cNvPr id="494" name="Image 493"/>
          <p:cNvPicPr/>
          <p:nvPr/>
        </p:nvPicPr>
        <p:blipFill>
          <a:blip r:embed="rId5" cstate="print"/>
          <a:stretch/>
        </p:blipFill>
        <p:spPr>
          <a:xfrm>
            <a:off x="3096000" y="2304000"/>
            <a:ext cx="2142720" cy="21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F2ABD16F-A082-4991-B949-3833B08B10CF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18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TextShape 5"/>
          <p:cNvSpPr txBox="1"/>
          <p:nvPr/>
        </p:nvSpPr>
        <p:spPr>
          <a:xfrm>
            <a:off x="2592000" y="558900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Pilotage de maquettes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Pilotage à distance</a:t>
            </a:r>
          </a:p>
        </p:txBody>
      </p:sp>
      <p:sp>
        <p:nvSpPr>
          <p:cNvPr id="500" name="CustomShape 6"/>
          <p:cNvSpPr/>
          <p:nvPr/>
        </p:nvSpPr>
        <p:spPr>
          <a:xfrm>
            <a:off x="432000" y="558072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TextShape 7"/>
          <p:cNvSpPr txBox="1"/>
          <p:nvPr/>
        </p:nvSpPr>
        <p:spPr>
          <a:xfrm>
            <a:off x="576000" y="1737000"/>
            <a:ext cx="2664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 MakeBlock</a:t>
            </a:r>
          </a:p>
        </p:txBody>
      </p:sp>
      <p:sp>
        <p:nvSpPr>
          <p:cNvPr id="502" name="TextShape 8"/>
          <p:cNvSpPr txBox="1"/>
          <p:nvPr/>
        </p:nvSpPr>
        <p:spPr>
          <a:xfrm>
            <a:off x="5472000" y="1800000"/>
            <a:ext cx="2664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Programmation MBlock</a:t>
            </a:r>
          </a:p>
        </p:txBody>
      </p:sp>
      <p:pic>
        <p:nvPicPr>
          <p:cNvPr id="503" name="Image 502"/>
          <p:cNvPicPr/>
          <p:nvPr/>
        </p:nvPicPr>
        <p:blipFill>
          <a:blip r:embed="rId3" cstate="print"/>
          <a:stretch/>
        </p:blipFill>
        <p:spPr>
          <a:xfrm>
            <a:off x="4392000" y="2538360"/>
            <a:ext cx="4524120" cy="2285640"/>
          </a:xfrm>
          <a:prstGeom prst="rect">
            <a:avLst/>
          </a:prstGeom>
          <a:ln>
            <a:noFill/>
          </a:ln>
        </p:spPr>
      </p:pic>
      <p:pic>
        <p:nvPicPr>
          <p:cNvPr id="504" name="Image 503"/>
          <p:cNvPicPr/>
          <p:nvPr/>
        </p:nvPicPr>
        <p:blipFill>
          <a:blip r:embed="rId4" cstate="print"/>
          <a:stretch/>
        </p:blipFill>
        <p:spPr>
          <a:xfrm>
            <a:off x="288000" y="2736000"/>
            <a:ext cx="3802680" cy="189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9B26BE5C-1C09-4D9D-A7FF-E95FAA0AE0FC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19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CustomShape 5"/>
          <p:cNvSpPr/>
          <p:nvPr/>
        </p:nvSpPr>
        <p:spPr>
          <a:xfrm>
            <a:off x="430200" y="1701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NXT / EV3 / Mbot / Makeblock (150€)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0" name="Image 509"/>
          <p:cNvPicPr/>
          <p:nvPr/>
        </p:nvPicPr>
        <p:blipFill>
          <a:blip r:embed="rId3" cstate="print"/>
          <a:stretch/>
        </p:blipFill>
        <p:spPr>
          <a:xfrm>
            <a:off x="3960000" y="4593600"/>
            <a:ext cx="4221360" cy="1310400"/>
          </a:xfrm>
          <a:prstGeom prst="rect">
            <a:avLst/>
          </a:prstGeom>
          <a:ln>
            <a:noFill/>
          </a:ln>
        </p:spPr>
      </p:pic>
      <p:pic>
        <p:nvPicPr>
          <p:cNvPr id="511" name="Image 510"/>
          <p:cNvPicPr/>
          <p:nvPr/>
        </p:nvPicPr>
        <p:blipFill>
          <a:blip r:embed="rId4" cstate="print"/>
          <a:stretch/>
        </p:blipFill>
        <p:spPr>
          <a:xfrm>
            <a:off x="6264000" y="2304000"/>
            <a:ext cx="1720440" cy="1525320"/>
          </a:xfrm>
          <a:prstGeom prst="rect">
            <a:avLst/>
          </a:prstGeom>
          <a:ln>
            <a:noFill/>
          </a:ln>
        </p:spPr>
      </p:pic>
      <p:pic>
        <p:nvPicPr>
          <p:cNvPr id="512" name="Image 511"/>
          <p:cNvPicPr/>
          <p:nvPr/>
        </p:nvPicPr>
        <p:blipFill>
          <a:blip r:embed="rId5" cstate="print"/>
          <a:stretch/>
        </p:blipFill>
        <p:spPr>
          <a:xfrm>
            <a:off x="2376000" y="2448000"/>
            <a:ext cx="2857320" cy="1904760"/>
          </a:xfrm>
          <a:prstGeom prst="rect">
            <a:avLst/>
          </a:prstGeom>
          <a:ln>
            <a:noFill/>
          </a:ln>
        </p:spPr>
      </p:pic>
      <p:pic>
        <p:nvPicPr>
          <p:cNvPr id="513" name="Image 512"/>
          <p:cNvPicPr/>
          <p:nvPr/>
        </p:nvPicPr>
        <p:blipFill>
          <a:blip r:embed="rId6" cstate="print"/>
          <a:stretch/>
        </p:blipFill>
        <p:spPr>
          <a:xfrm>
            <a:off x="504000" y="4320000"/>
            <a:ext cx="2857320" cy="194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Table 1"/>
          <p:cNvGraphicFramePr/>
          <p:nvPr/>
        </p:nvGraphicFramePr>
        <p:xfrm>
          <a:off x="168120" y="2700000"/>
          <a:ext cx="8711640" cy="3468600"/>
        </p:xfrm>
        <a:graphic>
          <a:graphicData uri="http://schemas.openxmlformats.org/drawingml/2006/table">
            <a:tbl>
              <a:tblPr/>
              <a:tblGrid>
                <a:gridCol w="1203480"/>
                <a:gridCol w="7508160"/>
              </a:tblGrid>
              <a:tr h="772560"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Observer et décrire différents types de mouvements</a:t>
                      </a:r>
                      <a:endParaRPr lang="fr-FR" sz="1800" b="0" i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Mouvement d’un objet (trajectoire et vitesse : unités et ordres de grandeur).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72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Programmer les déplacements d’un robot ou ceux d’un personnage sur un écran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006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►  Mouvements dont la valeur de la vitesse (module) est constante ou variable (accélération, décélération) dans un mouvement rectiligne. 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16920">
                <a:tc>
                  <a:txBody>
                    <a:bodyPr/>
                    <a:lstStyle/>
                    <a:p>
                      <a:r>
                        <a:rPr lang="fr-F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Identifier un signal, une information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►Id</a:t>
                      </a: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entifier différentes formes de signaux (sonores, lumineux, radio…). 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Nature d’un signal, nature d’une information, dans une application simple de la vie courante.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94" name="CustomShape 2"/>
          <p:cNvSpPr/>
          <p:nvPr/>
        </p:nvSpPr>
        <p:spPr>
          <a:xfrm>
            <a:off x="1547280" y="360000"/>
            <a:ext cx="59407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Atelier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216000" y="1639440"/>
            <a:ext cx="856800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programmation – Compétences travaillées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Cycle 3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20E687F1-1BD7-44A6-802F-36221D43FFBE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20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5"/>
          <p:cNvSpPr/>
          <p:nvPr/>
        </p:nvSpPr>
        <p:spPr>
          <a:xfrm>
            <a:off x="430200" y="1701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Makeblock (150€)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9" name="Image 518"/>
          <p:cNvPicPr/>
          <p:nvPr/>
        </p:nvPicPr>
        <p:blipFill>
          <a:blip r:embed="rId3" cstate="print"/>
          <a:stretch/>
        </p:blipFill>
        <p:spPr>
          <a:xfrm>
            <a:off x="1250640" y="2664000"/>
            <a:ext cx="5799240" cy="1800000"/>
          </a:xfrm>
          <a:prstGeom prst="rect">
            <a:avLst/>
          </a:prstGeom>
          <a:ln>
            <a:noFill/>
          </a:ln>
        </p:spPr>
      </p:pic>
      <p:sp>
        <p:nvSpPr>
          <p:cNvPr id="520" name="TextShape 6"/>
          <p:cNvSpPr txBox="1"/>
          <p:nvPr/>
        </p:nvSpPr>
        <p:spPr>
          <a:xfrm>
            <a:off x="2592000" y="526536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Pilotage de maquettes</a:t>
            </a:r>
          </a:p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Pilotage à distance</a:t>
            </a:r>
          </a:p>
        </p:txBody>
      </p:sp>
      <p:sp>
        <p:nvSpPr>
          <p:cNvPr id="521" name="CustomShape 7"/>
          <p:cNvSpPr/>
          <p:nvPr/>
        </p:nvSpPr>
        <p:spPr>
          <a:xfrm>
            <a:off x="432000" y="525708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EF8D3DF4-A12A-4860-B7F2-61D6E4EEE8C3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21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5"/>
          <p:cNvSpPr/>
          <p:nvPr/>
        </p:nvSpPr>
        <p:spPr>
          <a:xfrm>
            <a:off x="395536" y="1556792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</a:t>
            </a:r>
            <a:r>
              <a:rPr lang="fr-FR" sz="2400" b="1" i="1" strike="noStrike" spc="-1" dirty="0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Proposition de projet (RNR) : Robot de </a:t>
            </a:r>
            <a:r>
              <a:rPr lang="fr-FR" sz="2400" b="1" i="1" strike="noStrike" spc="-1" dirty="0" err="1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téléprésence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86" name="Picture 2" descr="telebots.jpg (736×3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600400" cy="1526257"/>
          </a:xfrm>
          <a:prstGeom prst="rect">
            <a:avLst/>
          </a:prstGeom>
          <a:noFill/>
        </p:spPr>
      </p:pic>
      <p:pic>
        <p:nvPicPr>
          <p:cNvPr id="16388" name="Picture 4" descr="https://s2.qwant.com/thumbr/0x0/7/d/e9db24fee4313943b7eb8531961eb7/b_1_q_0_p_0.jpg?u=http%3A%2F%2Fmedia-cache-ec0.pinimg.com%2F736x%2Faa%2F38%2F30%2Faa3830d5b36c25ae3abaa43e6e03fd5e.jpg&amp;q=0&amp;b=1&amp;p=0&amp;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843046"/>
            <a:ext cx="4994176" cy="2809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D3E11B1A-4A09-4377-A979-6BAD0984B194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22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5"/>
          <p:cNvSpPr/>
          <p:nvPr/>
        </p:nvSpPr>
        <p:spPr>
          <a:xfrm>
            <a:off x="0" y="1556792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  <a:buFontTx/>
              <a:buChar char="-"/>
            </a:pPr>
            <a:r>
              <a:rPr lang="fr-FR" sz="2400" b="1" i="1" strike="noStrike" spc="-1" dirty="0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Principe de fonctionnement </a:t>
            </a:r>
            <a:endParaRPr lang="fr-FR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TextShape 6"/>
          <p:cNvSpPr txBox="1"/>
          <p:nvPr/>
        </p:nvSpPr>
        <p:spPr>
          <a:xfrm>
            <a:off x="2627784" y="5733256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Mise en œuvre des r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éseaux : Wifi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Ethernet, Bluetooth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7" name="Image 536"/>
          <p:cNvPicPr/>
          <p:nvPr/>
        </p:nvPicPr>
        <p:blipFill>
          <a:blip r:embed="rId3" cstate="print"/>
          <a:stretch/>
        </p:blipFill>
        <p:spPr>
          <a:xfrm>
            <a:off x="2594880" y="2309400"/>
            <a:ext cx="422280" cy="641520"/>
          </a:xfrm>
          <a:prstGeom prst="rect">
            <a:avLst/>
          </a:prstGeom>
          <a:ln>
            <a:noFill/>
          </a:ln>
        </p:spPr>
      </p:pic>
      <p:pic>
        <p:nvPicPr>
          <p:cNvPr id="538" name="Image 537"/>
          <p:cNvPicPr/>
          <p:nvPr/>
        </p:nvPicPr>
        <p:blipFill>
          <a:blip r:embed="rId4" cstate="print"/>
          <a:stretch/>
        </p:blipFill>
        <p:spPr>
          <a:xfrm>
            <a:off x="1731240" y="3132000"/>
            <a:ext cx="1935000" cy="2050920"/>
          </a:xfrm>
          <a:prstGeom prst="rect">
            <a:avLst/>
          </a:prstGeom>
          <a:ln>
            <a:noFill/>
          </a:ln>
        </p:spPr>
      </p:pic>
      <p:pic>
        <p:nvPicPr>
          <p:cNvPr id="539" name="Image 538"/>
          <p:cNvPicPr/>
          <p:nvPr/>
        </p:nvPicPr>
        <p:blipFill>
          <a:blip r:embed="rId5" cstate="print"/>
          <a:stretch/>
        </p:blipFill>
        <p:spPr>
          <a:xfrm>
            <a:off x="3793320" y="3527280"/>
            <a:ext cx="673200" cy="672840"/>
          </a:xfrm>
          <a:prstGeom prst="rect">
            <a:avLst/>
          </a:prstGeom>
          <a:ln>
            <a:noFill/>
          </a:ln>
        </p:spPr>
      </p:pic>
      <p:pic>
        <p:nvPicPr>
          <p:cNvPr id="540" name="Image 539"/>
          <p:cNvPicPr/>
          <p:nvPr/>
        </p:nvPicPr>
        <p:blipFill>
          <a:blip r:embed="rId6" cstate="print"/>
          <a:stretch/>
        </p:blipFill>
        <p:spPr>
          <a:xfrm>
            <a:off x="3747240" y="4174920"/>
            <a:ext cx="876240" cy="571320"/>
          </a:xfrm>
          <a:prstGeom prst="rect">
            <a:avLst/>
          </a:prstGeom>
          <a:ln>
            <a:noFill/>
          </a:ln>
        </p:spPr>
      </p:pic>
      <p:pic>
        <p:nvPicPr>
          <p:cNvPr id="541" name="Image 540"/>
          <p:cNvPicPr/>
          <p:nvPr/>
        </p:nvPicPr>
        <p:blipFill>
          <a:blip r:embed="rId7" cstate="print"/>
          <a:stretch/>
        </p:blipFill>
        <p:spPr>
          <a:xfrm>
            <a:off x="6915960" y="3166920"/>
            <a:ext cx="1940040" cy="1541520"/>
          </a:xfrm>
          <a:prstGeom prst="rect">
            <a:avLst/>
          </a:prstGeom>
          <a:ln>
            <a:noFill/>
          </a:ln>
        </p:spPr>
      </p:pic>
      <p:pic>
        <p:nvPicPr>
          <p:cNvPr id="542" name="Image 541"/>
          <p:cNvPicPr/>
          <p:nvPr/>
        </p:nvPicPr>
        <p:blipFill>
          <a:blip r:embed="rId8" cstate="print"/>
          <a:stretch/>
        </p:blipFill>
        <p:spPr>
          <a:xfrm>
            <a:off x="4683960" y="4906800"/>
            <a:ext cx="1008000" cy="565200"/>
          </a:xfrm>
          <a:prstGeom prst="rect">
            <a:avLst/>
          </a:prstGeom>
          <a:ln>
            <a:noFill/>
          </a:ln>
        </p:spPr>
      </p:pic>
      <p:pic>
        <p:nvPicPr>
          <p:cNvPr id="543" name="Image 542"/>
          <p:cNvPicPr/>
          <p:nvPr/>
        </p:nvPicPr>
        <p:blipFill>
          <a:blip r:embed="rId9" cstate="print"/>
          <a:stretch/>
        </p:blipFill>
        <p:spPr>
          <a:xfrm>
            <a:off x="4996880" y="1582560"/>
            <a:ext cx="1808280" cy="1130400"/>
          </a:xfrm>
          <a:prstGeom prst="rect">
            <a:avLst/>
          </a:prstGeom>
          <a:ln>
            <a:noFill/>
          </a:ln>
        </p:spPr>
      </p:pic>
      <p:pic>
        <p:nvPicPr>
          <p:cNvPr id="544" name="Image 543"/>
          <p:cNvPicPr/>
          <p:nvPr/>
        </p:nvPicPr>
        <p:blipFill>
          <a:blip r:embed="rId10" cstate="print"/>
          <a:stretch/>
        </p:blipFill>
        <p:spPr>
          <a:xfrm>
            <a:off x="5292080" y="2806560"/>
            <a:ext cx="1008000" cy="755640"/>
          </a:xfrm>
          <a:prstGeom prst="rect">
            <a:avLst/>
          </a:prstGeom>
          <a:ln>
            <a:noFill/>
          </a:ln>
        </p:spPr>
      </p:pic>
      <p:pic>
        <p:nvPicPr>
          <p:cNvPr id="545" name="Image 544"/>
          <p:cNvPicPr/>
          <p:nvPr/>
        </p:nvPicPr>
        <p:blipFill>
          <a:blip r:embed="rId11" cstate="print"/>
          <a:stretch/>
        </p:blipFill>
        <p:spPr>
          <a:xfrm>
            <a:off x="6525800" y="1834920"/>
            <a:ext cx="1143000" cy="971640"/>
          </a:xfrm>
          <a:prstGeom prst="rect">
            <a:avLst/>
          </a:prstGeom>
          <a:ln>
            <a:noFill/>
          </a:ln>
        </p:spPr>
      </p:pic>
      <p:cxnSp>
        <p:nvCxnSpPr>
          <p:cNvPr id="546" name="Line 8"/>
          <p:cNvCxnSpPr>
            <a:endCxn id="544" idx="3"/>
          </p:cNvCxnSpPr>
          <p:nvPr/>
        </p:nvCxnSpPr>
        <p:spPr>
          <a:xfrm flipH="1">
            <a:off x="6300080" y="3166920"/>
            <a:ext cx="1619640" cy="17640"/>
          </a:xfrm>
          <a:prstGeom prst="curvedConnector3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547" name="Line 9"/>
          <p:cNvCxnSpPr>
            <a:stCxn id="544" idx="1"/>
          </p:cNvCxnSpPr>
          <p:nvPr/>
        </p:nvCxnSpPr>
        <p:spPr>
          <a:xfrm flipH="1">
            <a:off x="3339440" y="3184200"/>
            <a:ext cx="1953000" cy="306000"/>
          </a:xfrm>
          <a:prstGeom prst="curvedConnector3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548" name="CustomShape 10"/>
          <p:cNvSpPr/>
          <p:nvPr/>
        </p:nvSpPr>
        <p:spPr>
          <a:xfrm>
            <a:off x="3242520" y="3454200"/>
            <a:ext cx="63360" cy="71280"/>
          </a:xfrm>
          <a:prstGeom prst="rect">
            <a:avLst/>
          </a:prstGeom>
          <a:solidFill>
            <a:srgbClr val="000000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11"/>
          <p:cNvSpPr/>
          <p:nvPr/>
        </p:nvSpPr>
        <p:spPr>
          <a:xfrm>
            <a:off x="2018520" y="3454200"/>
            <a:ext cx="63360" cy="71280"/>
          </a:xfrm>
          <a:prstGeom prst="rect">
            <a:avLst/>
          </a:prstGeom>
          <a:solidFill>
            <a:srgbClr val="000000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550" name="Line 12"/>
          <p:cNvCxnSpPr>
            <a:stCxn id="548" idx="0"/>
            <a:endCxn id="537" idx="3"/>
          </p:cNvCxnSpPr>
          <p:nvPr/>
        </p:nvCxnSpPr>
        <p:spPr>
          <a:xfrm flipH="1" flipV="1">
            <a:off x="3017160" y="2630160"/>
            <a:ext cx="257400" cy="824400"/>
          </a:xfrm>
          <a:prstGeom prst="curvedConnector3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551" name="Line 13"/>
          <p:cNvCxnSpPr>
            <a:stCxn id="537" idx="1"/>
            <a:endCxn id="549" idx="0"/>
          </p:cNvCxnSpPr>
          <p:nvPr/>
        </p:nvCxnSpPr>
        <p:spPr>
          <a:xfrm flipH="1">
            <a:off x="2050200" y="2630160"/>
            <a:ext cx="545040" cy="824400"/>
          </a:xfrm>
          <a:prstGeom prst="curvedConnector3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552" name="Line 14"/>
          <p:cNvCxnSpPr>
            <a:stCxn id="548" idx="3"/>
            <a:endCxn id="542" idx="1"/>
          </p:cNvCxnSpPr>
          <p:nvPr/>
        </p:nvCxnSpPr>
        <p:spPr>
          <a:xfrm>
            <a:off x="3305880" y="3489840"/>
            <a:ext cx="1378440" cy="1699920"/>
          </a:xfrm>
          <a:prstGeom prst="curvedConnector3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553" name="Line 15"/>
          <p:cNvCxnSpPr>
            <a:stCxn id="542" idx="0"/>
            <a:endCxn id="544" idx="2"/>
          </p:cNvCxnSpPr>
          <p:nvPr/>
        </p:nvCxnSpPr>
        <p:spPr>
          <a:xfrm rot="5400000" flipH="1" flipV="1">
            <a:off x="4819720" y="3930440"/>
            <a:ext cx="1344600" cy="608120"/>
          </a:xfrm>
          <a:prstGeom prst="curvedConnector3">
            <a:avLst>
              <a:gd name="adj1" fmla="val 50000"/>
            </a:avLst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554" name="Line 16"/>
          <p:cNvCxnSpPr>
            <a:stCxn id="544" idx="2"/>
            <a:endCxn id="541" idx="1"/>
          </p:cNvCxnSpPr>
          <p:nvPr/>
        </p:nvCxnSpPr>
        <p:spPr>
          <a:xfrm rot="16200000" flipH="1">
            <a:off x="6168280" y="3190000"/>
            <a:ext cx="375480" cy="1119880"/>
          </a:xfrm>
          <a:prstGeom prst="curvedConnector2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EF8D3DF4-A12A-4860-B7F2-61D6E4EEE8C3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23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5"/>
          <p:cNvSpPr/>
          <p:nvPr/>
        </p:nvSpPr>
        <p:spPr>
          <a:xfrm>
            <a:off x="430200" y="1701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NXT / EV3 / </a:t>
            </a:r>
            <a:r>
              <a:rPr lang="fr-FR" sz="2400" b="1" i="1" strike="noStrike" spc="-1" dirty="0" err="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Mbot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TextShape 6"/>
          <p:cNvSpPr txBox="1"/>
          <p:nvPr/>
        </p:nvSpPr>
        <p:spPr>
          <a:xfrm>
            <a:off x="2592000" y="526536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Pilotage de robots</a:t>
            </a:r>
          </a:p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Création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d’application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7"/>
          <p:cNvSpPr/>
          <p:nvPr/>
        </p:nvSpPr>
        <p:spPr>
          <a:xfrm>
            <a:off x="432000" y="525708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9" name="Image 528"/>
          <p:cNvPicPr/>
          <p:nvPr/>
        </p:nvPicPr>
        <p:blipFill>
          <a:blip r:embed="rId3" cstate="print"/>
          <a:stretch/>
        </p:blipFill>
        <p:spPr>
          <a:xfrm>
            <a:off x="3059832" y="2852936"/>
            <a:ext cx="2304256" cy="16561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A804D444-6E99-428D-B5D4-843AF2038969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24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CustomShape 5"/>
          <p:cNvSpPr/>
          <p:nvPr/>
        </p:nvSpPr>
        <p:spPr>
          <a:xfrm>
            <a:off x="430200" y="1701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Réseau informatique </a:t>
            </a:r>
            <a:r>
              <a:rPr lang="fr-FR" sz="2400" b="1" i="1" strike="noStrike" spc="-1" dirty="0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: site de télé administration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6" name="Image 585"/>
          <p:cNvPicPr/>
          <p:nvPr/>
        </p:nvPicPr>
        <p:blipFill>
          <a:blip r:embed="rId3" cstate="print"/>
          <a:stretch/>
        </p:blipFill>
        <p:spPr>
          <a:xfrm>
            <a:off x="3635896" y="2204864"/>
            <a:ext cx="1808280" cy="1130400"/>
          </a:xfrm>
          <a:prstGeom prst="rect">
            <a:avLst/>
          </a:prstGeom>
          <a:ln>
            <a:noFill/>
          </a:ln>
        </p:spPr>
      </p:pic>
      <p:pic>
        <p:nvPicPr>
          <p:cNvPr id="587" name="Image 586"/>
          <p:cNvPicPr/>
          <p:nvPr/>
        </p:nvPicPr>
        <p:blipFill>
          <a:blip r:embed="rId4" cstate="print"/>
          <a:stretch/>
        </p:blipFill>
        <p:spPr>
          <a:xfrm>
            <a:off x="4211960" y="3717032"/>
            <a:ext cx="810408" cy="810408"/>
          </a:xfrm>
          <a:prstGeom prst="rect">
            <a:avLst/>
          </a:prstGeom>
          <a:ln>
            <a:noFill/>
          </a:ln>
        </p:spPr>
      </p:pic>
      <p:sp>
        <p:nvSpPr>
          <p:cNvPr id="10" name="TextShape 6"/>
          <p:cNvSpPr txBox="1"/>
          <p:nvPr/>
        </p:nvSpPr>
        <p:spPr>
          <a:xfrm>
            <a:off x="2592000" y="526536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Prise de contrôle à distance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>
          <a:xfrm>
            <a:off x="432000" y="525708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F97500A9-586D-4671-A81A-C74D138F918A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25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CustomShape 5"/>
          <p:cNvSpPr/>
          <p:nvPr/>
        </p:nvSpPr>
        <p:spPr>
          <a:xfrm>
            <a:off x="430200" y="1701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Réseau </a:t>
            </a:r>
            <a:r>
              <a:rPr lang="fr-FR" sz="2400" b="1" i="1" strike="noStrike" spc="-1" dirty="0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informatique : adresse IP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TextShape 6"/>
          <p:cNvSpPr txBox="1"/>
          <p:nvPr/>
        </p:nvSpPr>
        <p:spPr>
          <a:xfrm>
            <a:off x="4499992" y="2996952"/>
            <a:ext cx="4248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 permettant de diffuser en direct ce qui est filmé par le téléphone sur le navigateur du PC (Adresse IP donnée par l’application)</a:t>
            </a:r>
          </a:p>
        </p:txBody>
      </p:sp>
      <p:pic>
        <p:nvPicPr>
          <p:cNvPr id="613" name="Image 612"/>
          <p:cNvPicPr/>
          <p:nvPr/>
        </p:nvPicPr>
        <p:blipFill>
          <a:blip r:embed="rId3" cstate="print"/>
          <a:stretch/>
        </p:blipFill>
        <p:spPr>
          <a:xfrm>
            <a:off x="1979712" y="2636912"/>
            <a:ext cx="2016224" cy="2016224"/>
          </a:xfrm>
          <a:prstGeom prst="rect">
            <a:avLst/>
          </a:prstGeom>
          <a:ln>
            <a:noFill/>
          </a:ln>
        </p:spPr>
      </p:pic>
      <p:sp>
        <p:nvSpPr>
          <p:cNvPr id="9" name="TextShape 6"/>
          <p:cNvSpPr txBox="1"/>
          <p:nvPr/>
        </p:nvSpPr>
        <p:spPr>
          <a:xfrm>
            <a:off x="2592000" y="526536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Utilisation d’un capteur du </a:t>
            </a:r>
            <a:r>
              <a:rPr lang="fr-FR" sz="18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smartphone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à distance (caméra)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7"/>
          <p:cNvSpPr/>
          <p:nvPr/>
        </p:nvSpPr>
        <p:spPr>
          <a:xfrm>
            <a:off x="432000" y="525708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DEF3E3D6-B710-45CF-BABC-7E4FFA47E725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26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5"/>
          <p:cNvSpPr/>
          <p:nvPr/>
        </p:nvSpPr>
        <p:spPr>
          <a:xfrm>
            <a:off x="430200" y="1701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Réseau informatique : App Inventor Wifi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TextShape 6"/>
          <p:cNvSpPr txBox="1"/>
          <p:nvPr/>
        </p:nvSpPr>
        <p:spPr>
          <a:xfrm>
            <a:off x="4427984" y="3284984"/>
            <a:ext cx="4248000" cy="79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4" name="Image 593"/>
          <p:cNvPicPr/>
          <p:nvPr/>
        </p:nvPicPr>
        <p:blipFill>
          <a:blip r:embed="rId3" cstate="print"/>
          <a:stretch/>
        </p:blipFill>
        <p:spPr>
          <a:xfrm>
            <a:off x="539552" y="2348880"/>
            <a:ext cx="3536280" cy="2301840"/>
          </a:xfrm>
          <a:prstGeom prst="rect">
            <a:avLst/>
          </a:prstGeom>
          <a:ln>
            <a:noFill/>
          </a:ln>
        </p:spPr>
      </p:pic>
      <p:sp>
        <p:nvSpPr>
          <p:cNvPr id="9" name="TextShape 6"/>
          <p:cNvSpPr txBox="1"/>
          <p:nvPr/>
        </p:nvSpPr>
        <p:spPr>
          <a:xfrm>
            <a:off x="2592000" y="526536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Réalisation de l’application et installation sur le téléphone (Wifi)</a:t>
            </a:r>
            <a:endParaRPr lang="fr-FR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7"/>
          <p:cNvSpPr/>
          <p:nvPr/>
        </p:nvSpPr>
        <p:spPr>
          <a:xfrm>
            <a:off x="432000" y="525708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 dirty="0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CFCF8A17-FA4A-4039-8D9E-1C5B0E1DD4FD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27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CustomShape 2"/>
          <p:cNvSpPr/>
          <p:nvPr/>
        </p:nvSpPr>
        <p:spPr>
          <a:xfrm>
            <a:off x="155520" y="-966960"/>
            <a:ext cx="3048120" cy="20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3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CustomShape 4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4 -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5"/>
          <p:cNvSpPr/>
          <p:nvPr/>
        </p:nvSpPr>
        <p:spPr>
          <a:xfrm>
            <a:off x="430200" y="1701360"/>
            <a:ext cx="770580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Réseau informatique : Bluetooth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0" name="Image 599"/>
          <p:cNvPicPr/>
          <p:nvPr/>
        </p:nvPicPr>
        <p:blipFill>
          <a:blip r:embed="rId3" cstate="print"/>
          <a:stretch/>
        </p:blipFill>
        <p:spPr>
          <a:xfrm>
            <a:off x="4539096" y="2309400"/>
            <a:ext cx="422280" cy="641520"/>
          </a:xfrm>
          <a:prstGeom prst="rect">
            <a:avLst/>
          </a:prstGeom>
          <a:ln>
            <a:noFill/>
          </a:ln>
        </p:spPr>
      </p:pic>
      <p:pic>
        <p:nvPicPr>
          <p:cNvPr id="601" name="Image 600"/>
          <p:cNvPicPr/>
          <p:nvPr/>
        </p:nvPicPr>
        <p:blipFill>
          <a:blip r:embed="rId4" cstate="print"/>
          <a:stretch/>
        </p:blipFill>
        <p:spPr>
          <a:xfrm>
            <a:off x="3563888" y="3068960"/>
            <a:ext cx="1935000" cy="2050920"/>
          </a:xfrm>
          <a:prstGeom prst="rect">
            <a:avLst/>
          </a:prstGeom>
          <a:ln>
            <a:noFill/>
          </a:ln>
        </p:spPr>
      </p:pic>
      <p:cxnSp>
        <p:nvCxnSpPr>
          <p:cNvPr id="604" name="Line 8"/>
          <p:cNvCxnSpPr>
            <a:endCxn id="600" idx="3"/>
          </p:cNvCxnSpPr>
          <p:nvPr/>
        </p:nvCxnSpPr>
        <p:spPr>
          <a:xfrm flipH="1" flipV="1">
            <a:off x="4961376" y="2630160"/>
            <a:ext cx="257400" cy="824400"/>
          </a:xfrm>
          <a:prstGeom prst="curvedConnector3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05" name="Line 9"/>
          <p:cNvCxnSpPr>
            <a:stCxn id="600" idx="1"/>
          </p:cNvCxnSpPr>
          <p:nvPr/>
        </p:nvCxnSpPr>
        <p:spPr>
          <a:xfrm flipH="1">
            <a:off x="3994416" y="2630160"/>
            <a:ext cx="545040" cy="824400"/>
          </a:xfrm>
          <a:prstGeom prst="curvedConnector3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606" name="TextShape 10"/>
          <p:cNvSpPr txBox="1"/>
          <p:nvPr/>
        </p:nvSpPr>
        <p:spPr>
          <a:xfrm>
            <a:off x="3888000" y="3672000"/>
            <a:ext cx="4248000" cy="79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extShape 6"/>
          <p:cNvSpPr txBox="1"/>
          <p:nvPr/>
        </p:nvSpPr>
        <p:spPr>
          <a:xfrm>
            <a:off x="2592000" y="5265360"/>
            <a:ext cx="60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Appairage de la brique NXT avec le téléphone ou la tablette par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réseau courte distance </a:t>
            </a:r>
            <a:r>
              <a:rPr lang="fr-FR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bluetooth</a:t>
            </a:r>
            <a:endParaRPr lang="fr-FR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fr-FR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CustomShape 7"/>
          <p:cNvSpPr/>
          <p:nvPr/>
        </p:nvSpPr>
        <p:spPr>
          <a:xfrm>
            <a:off x="432000" y="525708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 dirty="0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Table 1"/>
          <p:cNvGraphicFramePr/>
          <p:nvPr/>
        </p:nvGraphicFramePr>
        <p:xfrm>
          <a:off x="168120" y="2952000"/>
          <a:ext cx="8711640" cy="3095280"/>
        </p:xfrm>
        <a:graphic>
          <a:graphicData uri="http://schemas.openxmlformats.org/drawingml/2006/table">
            <a:tbl>
              <a:tblPr/>
              <a:tblGrid>
                <a:gridCol w="1056600"/>
                <a:gridCol w="7655040"/>
              </a:tblGrid>
              <a:tr h="773640">
                <a:tc rowSpan="4">
                  <a:txBody>
                    <a:bodyPr/>
                    <a:lstStyle/>
                    <a:p>
                      <a:pPr algn="ctr"/>
                      <a:r>
                        <a:rPr lang="fr-FR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C3</a:t>
                      </a:r>
                      <a:endParaRPr lang="fr-FR" sz="1800" b="0" i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/>
                      <a:r>
                        <a:rPr lang="fr-FR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Maths</a:t>
                      </a:r>
                      <a:endParaRPr lang="fr-FR" sz="1800" b="0" i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Accomplir, décrire, coder des déplacements dans des espaces familiers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736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Programmer les déplacements d’un robot ou ceux d’un personnage sur un écran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736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« Vocabulaire permettant de définir des positions et des déplacements »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743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Divers modes de représentation de l’espace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97" name="CustomShape 2"/>
          <p:cNvSpPr/>
          <p:nvPr/>
        </p:nvSpPr>
        <p:spPr>
          <a:xfrm>
            <a:off x="1547280" y="360000"/>
            <a:ext cx="59407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Atelier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216000" y="1855440"/>
            <a:ext cx="856800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8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programmation – Compétences travaillées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fr-FR" sz="28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Cycle </a:t>
            </a:r>
            <a:r>
              <a:rPr lang="fr-FR" sz="2800" b="1" i="1" strike="noStrike" spc="-1" dirty="0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" name="Table 1"/>
          <p:cNvGraphicFramePr/>
          <p:nvPr/>
        </p:nvGraphicFramePr>
        <p:xfrm>
          <a:off x="168120" y="2952000"/>
          <a:ext cx="8711640" cy="3089880"/>
        </p:xfrm>
        <a:graphic>
          <a:graphicData uri="http://schemas.openxmlformats.org/drawingml/2006/table">
            <a:tbl>
              <a:tblPr/>
              <a:tblGrid>
                <a:gridCol w="1056600"/>
                <a:gridCol w="7655040"/>
              </a:tblGrid>
              <a:tr h="77220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CT 2.7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Imaginer, concevoir et programmer des applications informatiques nomades.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72200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CT 4.2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Appliquer les principes élémentaires de l’algorithmique et du codage à la résolution d’un problème simple.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72200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CT 5.4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Piloter un système connecté localement ou à distance.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73280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CT 5.5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► Modifier ou paramétrer le fonctionnement d’un objet communicant.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400" name="CustomShape 2"/>
          <p:cNvSpPr/>
          <p:nvPr/>
        </p:nvSpPr>
        <p:spPr>
          <a:xfrm>
            <a:off x="1547280" y="360000"/>
            <a:ext cx="59407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Atelier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216000" y="1855440"/>
            <a:ext cx="856800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8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programmation – Compétences travaillées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fr-FR" sz="2800" b="1" i="1" strike="noStrike" spc="-1" dirty="0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Cycle 4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404813"/>
            <a:ext cx="85915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54000" y="1241280"/>
            <a:ext cx="533520" cy="24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fld id="{EA38E7D1-B18D-48CC-A8C0-F730376EB4EE}" type="slidenum"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6</a:t>
            </a:fld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3 -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1187280" y="1557360"/>
            <a:ext cx="7705800" cy="136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- </a:t>
            </a:r>
            <a:r>
              <a:rPr lang="fr-FR" sz="2400" b="1" i="1" strike="noStrike" spc="-1" dirty="0" err="1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Ozobot</a:t>
            </a:r>
            <a:r>
              <a:rPr lang="fr-FR" sz="2400" b="1" i="1" strike="noStrike" spc="-1" dirty="0" smtClean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2  </a:t>
            </a: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(50€)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8960" indent="-306360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 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4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" name="Image 408"/>
          <p:cNvPicPr/>
          <p:nvPr/>
        </p:nvPicPr>
        <p:blipFill>
          <a:blip r:embed="rId3" cstate="print"/>
          <a:stretch/>
        </p:blipFill>
        <p:spPr>
          <a:xfrm>
            <a:off x="1584000" y="3280320"/>
            <a:ext cx="1001520" cy="1039680"/>
          </a:xfrm>
          <a:prstGeom prst="rect">
            <a:avLst/>
          </a:prstGeom>
          <a:ln>
            <a:noFill/>
          </a:ln>
        </p:spPr>
      </p:pic>
      <p:sp>
        <p:nvSpPr>
          <p:cNvPr id="410" name="TextShape 5"/>
          <p:cNvSpPr txBox="1"/>
          <p:nvPr/>
        </p:nvSpPr>
        <p:spPr>
          <a:xfrm>
            <a:off x="3456000" y="2232000"/>
            <a:ext cx="4824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Font typeface="Wingdings" charset="2"/>
              <a:buChar char=""/>
            </a:pP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Programmation par détection de couleurs</a:t>
            </a:r>
          </a:p>
          <a:p>
            <a:pPr lvl="1">
              <a:buClr>
                <a:srgbClr val="000000"/>
              </a:buClr>
              <a:buFont typeface="Wingdings" charset="2"/>
              <a:buChar char=""/>
            </a:pP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Suivi de ligne</a:t>
            </a:r>
          </a:p>
          <a:p>
            <a:pPr lvl="1">
              <a:buClr>
                <a:srgbClr val="000000"/>
              </a:buClr>
              <a:buFont typeface="Wingdings" charset="2"/>
              <a:buChar char=""/>
            </a:pP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Séquences couleur</a:t>
            </a:r>
          </a:p>
          <a:p>
            <a:pPr lvl="1">
              <a:buClr>
                <a:srgbClr val="000000"/>
              </a:buClr>
            </a:pPr>
            <a:endParaRPr lang="fr-FR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Clr>
                <a:srgbClr val="000000"/>
              </a:buClr>
              <a:buFont typeface="Wingdings" charset="2"/>
              <a:buChar char=""/>
            </a:pPr>
            <a:endParaRPr lang="fr-FR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TextShape 7"/>
          <p:cNvSpPr txBox="1"/>
          <p:nvPr/>
        </p:nvSpPr>
        <p:spPr>
          <a:xfrm>
            <a:off x="3456000" y="3168360"/>
            <a:ext cx="482400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Font typeface="Wingdings" charset="2"/>
              <a:buChar char=""/>
            </a:pP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Programmation en ligne : </a:t>
            </a:r>
            <a:r>
              <a:rPr lang="fr-FR" sz="18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Blockly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buClr>
                <a:srgbClr val="000000"/>
              </a:buClr>
              <a:buFont typeface="Wingdings" charset="2"/>
              <a:buChar char=""/>
            </a:pP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http://ozoblockly.com/editor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buClr>
                <a:srgbClr val="000000"/>
              </a:buClr>
              <a:buFont typeface="Wingdings" charset="2"/>
              <a:buChar char=""/>
            </a:pP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Transfert du programme par l’écran</a:t>
            </a:r>
          </a:p>
        </p:txBody>
      </p:sp>
      <p:pic>
        <p:nvPicPr>
          <p:cNvPr id="413" name="Image 412"/>
          <p:cNvPicPr/>
          <p:nvPr/>
        </p:nvPicPr>
        <p:blipFill>
          <a:blip r:embed="rId5" cstate="print"/>
          <a:stretch/>
        </p:blipFill>
        <p:spPr>
          <a:xfrm>
            <a:off x="5886360" y="4293096"/>
            <a:ext cx="3257640" cy="1175400"/>
          </a:xfrm>
          <a:prstGeom prst="rect">
            <a:avLst/>
          </a:prstGeom>
          <a:ln>
            <a:noFill/>
          </a:ln>
        </p:spPr>
      </p:pic>
      <p:sp>
        <p:nvSpPr>
          <p:cNvPr id="414" name="TextShape 8"/>
          <p:cNvSpPr txBox="1"/>
          <p:nvPr/>
        </p:nvSpPr>
        <p:spPr>
          <a:xfrm>
            <a:off x="2339752" y="5229200"/>
            <a:ext cx="604800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Parcours </a:t>
            </a:r>
            <a:r>
              <a:rPr lang="fr-FR" sz="1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du collège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Visite d’un musée</a:t>
            </a:r>
          </a:p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Transport de pièce avec une fourche </a:t>
            </a:r>
            <a:r>
              <a:rPr lang="fr-FR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clipsée</a:t>
            </a:r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sur </a:t>
            </a:r>
            <a:r>
              <a:rPr lang="fr-FR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Ozobot</a:t>
            </a:r>
            <a:endParaRPr lang="fr-FR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Plan de TRAM</a:t>
            </a:r>
          </a:p>
        </p:txBody>
      </p:sp>
      <p:sp>
        <p:nvSpPr>
          <p:cNvPr id="415" name="CustomShape 9"/>
          <p:cNvSpPr/>
          <p:nvPr/>
        </p:nvSpPr>
        <p:spPr>
          <a:xfrm>
            <a:off x="432000" y="525600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3 -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TextShape 3"/>
          <p:cNvSpPr txBox="1"/>
          <p:nvPr/>
        </p:nvSpPr>
        <p:spPr>
          <a:xfrm>
            <a:off x="2016000" y="1620360"/>
            <a:ext cx="6048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Programmation code couleur</a:t>
            </a:r>
          </a:p>
        </p:txBody>
      </p:sp>
      <p:sp>
        <p:nvSpPr>
          <p:cNvPr id="419" name="CustomShape 4"/>
          <p:cNvSpPr/>
          <p:nvPr/>
        </p:nvSpPr>
        <p:spPr>
          <a:xfrm>
            <a:off x="216000" y="162036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0" name="Image 419"/>
          <p:cNvPicPr/>
          <p:nvPr/>
        </p:nvPicPr>
        <p:blipFill>
          <a:blip r:embed="rId3" cstate="print"/>
          <a:stretch/>
        </p:blipFill>
        <p:spPr>
          <a:xfrm>
            <a:off x="2238120" y="2049480"/>
            <a:ext cx="6617880" cy="464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3 -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TextShape 3"/>
          <p:cNvSpPr txBox="1"/>
          <p:nvPr/>
        </p:nvSpPr>
        <p:spPr>
          <a:xfrm>
            <a:off x="2016000" y="1620360"/>
            <a:ext cx="6048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Programmation parcours musée</a:t>
            </a:r>
          </a:p>
        </p:txBody>
      </p:sp>
      <p:sp>
        <p:nvSpPr>
          <p:cNvPr id="424" name="CustomShape 4"/>
          <p:cNvSpPr/>
          <p:nvPr/>
        </p:nvSpPr>
        <p:spPr>
          <a:xfrm>
            <a:off x="216000" y="1620360"/>
            <a:ext cx="1800000" cy="648000"/>
          </a:xfrm>
          <a:prstGeom prst="foldedCorner">
            <a:avLst>
              <a:gd name="adj" fmla="val 18900"/>
            </a:avLst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2800" b="1" i="1" strike="noStrike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Scénario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5" name="Image 424"/>
          <p:cNvPicPr/>
          <p:nvPr/>
        </p:nvPicPr>
        <p:blipFill>
          <a:blip r:embed="rId3" cstate="print"/>
          <a:stretch/>
        </p:blipFill>
        <p:spPr>
          <a:xfrm>
            <a:off x="2304000" y="2102400"/>
            <a:ext cx="6530400" cy="457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633240" y="285840"/>
            <a:ext cx="85950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2800" b="1" i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Cycle 3 - Programmation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 rot="16200000">
            <a:off x="-405720" y="405720"/>
            <a:ext cx="1271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fr-FR" sz="2400" b="1" i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endParaRPr lang="fr-FR" sz="18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TextShape 3"/>
          <p:cNvSpPr txBox="1"/>
          <p:nvPr/>
        </p:nvSpPr>
        <p:spPr>
          <a:xfrm>
            <a:off x="2016000" y="1620360"/>
            <a:ext cx="6048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Programmation transport de caisses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0044" y="3244334"/>
            <a:ext cx="3283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https://youtu.be/KX1wuSiwViA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16415</TotalTime>
  <Words>1247</Words>
  <Application>Microsoft Office PowerPoint</Application>
  <PresentationFormat>Affichage à l'écran (4:3)</PresentationFormat>
  <Paragraphs>365</Paragraphs>
  <Slides>27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Témoignage DP 3h</dc:title>
  <dc:subject/>
  <dc:creator>Administrateur</dc:creator>
  <dc:description/>
  <cp:lastModifiedBy>jean-pierre.salvidant@wanadoo.fr</cp:lastModifiedBy>
  <cp:revision>913</cp:revision>
  <dcterms:created xsi:type="dcterms:W3CDTF">2006-05-20T15:07:32Z</dcterms:created>
  <dcterms:modified xsi:type="dcterms:W3CDTF">2017-05-12T08:33:24Z</dcterms:modified>
  <dc:language>fr-FR</dc:language>
</cp:coreProperties>
</file>