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61" r:id="rId2"/>
    <p:sldId id="258" r:id="rId3"/>
    <p:sldId id="321" r:id="rId4"/>
    <p:sldId id="319" r:id="rId5"/>
    <p:sldId id="260" r:id="rId6"/>
    <p:sldId id="259" r:id="rId7"/>
    <p:sldId id="261" r:id="rId8"/>
    <p:sldId id="262" r:id="rId9"/>
    <p:sldId id="320" r:id="rId10"/>
    <p:sldId id="263" r:id="rId11"/>
    <p:sldId id="265" r:id="rId12"/>
    <p:sldId id="365" r:id="rId13"/>
    <p:sldId id="324" r:id="rId14"/>
    <p:sldId id="266" r:id="rId15"/>
    <p:sldId id="268" r:id="rId16"/>
    <p:sldId id="322" r:id="rId17"/>
    <p:sldId id="323" r:id="rId18"/>
    <p:sldId id="327" r:id="rId19"/>
    <p:sldId id="362" r:id="rId20"/>
    <p:sldId id="275" r:id="rId21"/>
    <p:sldId id="273" r:id="rId22"/>
    <p:sldId id="274" r:id="rId23"/>
    <p:sldId id="276" r:id="rId24"/>
    <p:sldId id="277" r:id="rId25"/>
    <p:sldId id="278" r:id="rId26"/>
    <p:sldId id="309" r:id="rId27"/>
    <p:sldId id="326" r:id="rId28"/>
    <p:sldId id="335" r:id="rId29"/>
    <p:sldId id="336" r:id="rId30"/>
    <p:sldId id="333" r:id="rId31"/>
    <p:sldId id="337" r:id="rId32"/>
    <p:sldId id="334" r:id="rId33"/>
    <p:sldId id="286" r:id="rId34"/>
    <p:sldId id="338" r:id="rId35"/>
    <p:sldId id="339" r:id="rId36"/>
    <p:sldId id="340" r:id="rId37"/>
    <p:sldId id="341" r:id="rId38"/>
    <p:sldId id="364" r:id="rId39"/>
    <p:sldId id="310" r:id="rId40"/>
    <p:sldId id="329" r:id="rId41"/>
    <p:sldId id="330" r:id="rId42"/>
    <p:sldId id="331" r:id="rId43"/>
    <p:sldId id="295" r:id="rId44"/>
    <p:sldId id="357" r:id="rId45"/>
    <p:sldId id="358" r:id="rId46"/>
    <p:sldId id="359" r:id="rId47"/>
    <p:sldId id="360" r:id="rId48"/>
    <p:sldId id="363" r:id="rId49"/>
    <p:sldId id="343" r:id="rId50"/>
    <p:sldId id="344" r:id="rId51"/>
    <p:sldId id="349" r:id="rId52"/>
    <p:sldId id="350" r:id="rId53"/>
    <p:sldId id="351" r:id="rId54"/>
    <p:sldId id="352" r:id="rId55"/>
    <p:sldId id="353" r:id="rId56"/>
    <p:sldId id="346" r:id="rId57"/>
    <p:sldId id="347" r:id="rId58"/>
    <p:sldId id="348" r:id="rId59"/>
    <p:sldId id="345" r:id="rId60"/>
    <p:sldId id="354" r:id="rId61"/>
    <p:sldId id="355" r:id="rId62"/>
    <p:sldId id="356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84" autoAdjust="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F4AF-A607-46EA-84A4-BE788EBDC1D5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2AAF2-9203-4497-A7CB-923EDDAD48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3759E-056D-4E19-B671-67DE7F8BA845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BC57D-9142-45BC-980C-5F7A5E9FE2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516F-0B84-43E7-B3F8-AC1D87D7355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C57D-9142-45BC-980C-5F7A5E9FE242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C57D-9142-45BC-980C-5F7A5E9FE242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6564-2B91-41BA-A3AC-9FAB4D12B60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C57D-9142-45BC-980C-5F7A5E9FE24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C57D-9142-45BC-980C-5F7A5E9FE242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6564-2B91-41BA-A3AC-9FAB4D12B602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6564-2B91-41BA-A3AC-9FAB4D12B602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6564-2B91-41BA-A3AC-9FAB4D12B602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C57D-9142-45BC-980C-5F7A5E9FE242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C57D-9142-45BC-980C-5F7A5E9FE242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3D55-CB7C-487E-BD42-07093F642E44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0963-E34C-4F89-A769-BD3EC3E768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Category:Coal" TargetMode="External"/><Relationship Id="rId5" Type="http://schemas.openxmlformats.org/officeDocument/2006/relationships/hyperlink" Target="http://commons.wikimedia.org/wiki/Category:Hoesch_Museum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//upload.wikimedia.org/wikipedia/commons/7/7d/D%C3%A9partements_de_France_Profondeur-fondation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6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6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1295400"/>
            <a:ext cx="6781800" cy="50890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	</a:t>
            </a:r>
            <a:r>
              <a:rPr lang="fr-FR" sz="6000" dirty="0" smtClean="0">
                <a:solidFill>
                  <a:srgbClr val="FFFF00"/>
                </a:solidFill>
              </a:rPr>
              <a:t>Sur quoi reposent les constructions pour rester stables?</a:t>
            </a:r>
            <a:endParaRPr lang="fr-FR" sz="6000" dirty="0">
              <a:solidFill>
                <a:srgbClr val="FFFF00"/>
              </a:solidFill>
            </a:endParaRPr>
          </a:p>
        </p:txBody>
      </p:sp>
      <p:pic>
        <p:nvPicPr>
          <p:cNvPr id="4" name="Image 3" descr="logo college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86600" y="228600"/>
            <a:ext cx="1869257" cy="1066800"/>
          </a:xfrm>
          <a:prstGeom prst="rect">
            <a:avLst/>
          </a:prstGeom>
        </p:spPr>
      </p:pic>
      <p:pic>
        <p:nvPicPr>
          <p:cNvPr id="5" name="Image 4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7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6600" b="1" dirty="0" smtClean="0"/>
              <a:t>Acier</a:t>
            </a:r>
            <a:endParaRPr kumimoji="0" lang="fr-FR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943600" y="2819400"/>
            <a:ext cx="3200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Origine : </a:t>
            </a:r>
          </a:p>
          <a:p>
            <a:r>
              <a:rPr lang="fr-FR" sz="3200" b="1" dirty="0" smtClean="0">
                <a:cs typeface="Arial" pitchFamily="34" charset="0"/>
              </a:rPr>
              <a:t>Sol ou sous-sol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Développement durable :</a:t>
            </a:r>
          </a:p>
          <a:p>
            <a:r>
              <a:rPr lang="fr-FR" sz="3200" b="1" dirty="0" smtClean="0">
                <a:cs typeface="Arial" pitchFamily="34" charset="0"/>
              </a:rPr>
              <a:t>NON-Renouvelable</a:t>
            </a:r>
            <a:endParaRPr lang="fr-FR" sz="3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Disponibilité : </a:t>
            </a:r>
          </a:p>
          <a:p>
            <a:r>
              <a:rPr lang="fr-FR" sz="3200" b="1" dirty="0" smtClean="0">
                <a:cs typeface="Arial" pitchFamily="34" charset="0"/>
              </a:rPr>
              <a:t>Grande</a:t>
            </a:r>
          </a:p>
          <a:p>
            <a:endParaRPr lang="fr-FR" sz="32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53250" name="Picture 2" descr="File:LightningVolt Iron Ore Pellet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2865239"/>
            <a:ext cx="5334000" cy="368796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6096000"/>
            <a:ext cx="35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Photo by Lars Lentz [http://lightningvolt.com/Image%20Gallery/imagegallery.htm source] {{cc-by-</a:t>
            </a:r>
            <a:r>
              <a:rPr lang="en-US" sz="800" dirty="0" err="1" smtClean="0"/>
              <a:t>sa</a:t>
            </a:r>
            <a:r>
              <a:rPr lang="en-US" sz="800" dirty="0" smtClean="0"/>
              <a:t>}}</a:t>
            </a:r>
            <a:endParaRPr lang="fr-FR" sz="8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52400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400" dirty="0" smtClean="0">
                <a:cs typeface="Arial" pitchFamily="34" charset="0"/>
              </a:rPr>
              <a:t>Matière(s) première(s) : </a:t>
            </a:r>
          </a:p>
          <a:p>
            <a:r>
              <a:rPr lang="fr-FR" sz="4400" b="1" dirty="0" smtClean="0"/>
              <a:t>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Acier</a:t>
            </a: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562600" y="2667000"/>
            <a:ext cx="3124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Origine : </a:t>
            </a:r>
          </a:p>
          <a:p>
            <a:r>
              <a:rPr lang="fr-FR" sz="3200" b="1" dirty="0" smtClean="0">
                <a:cs typeface="Arial" pitchFamily="34" charset="0"/>
              </a:rPr>
              <a:t>Sol ou sous-sol Carrière, mine.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Développement durable :</a:t>
            </a:r>
          </a:p>
          <a:p>
            <a:r>
              <a:rPr lang="fr-FR" sz="3200" b="1" dirty="0" smtClean="0">
                <a:cs typeface="Arial" pitchFamily="34" charset="0"/>
              </a:rPr>
              <a:t>NON-Renouvelable</a:t>
            </a:r>
            <a:endParaRPr lang="fr-FR" sz="3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Disponibilité : </a:t>
            </a:r>
          </a:p>
          <a:p>
            <a:r>
              <a:rPr lang="fr-FR" sz="3200" b="1" dirty="0" smtClean="0">
                <a:cs typeface="Arial" pitchFamily="34" charset="0"/>
              </a:rPr>
              <a:t>Grande</a:t>
            </a:r>
          </a:p>
          <a:p>
            <a:endParaRPr lang="fr-FR" sz="32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6172200"/>
            <a:ext cx="3581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Koks</a:t>
            </a:r>
            <a:r>
              <a:rPr lang="en-US" sz="800" dirty="0" smtClean="0"/>
              <a:t> </a:t>
            </a:r>
            <a:r>
              <a:rPr lang="en-US" sz="800" dirty="0" err="1" smtClean="0"/>
              <a:t>source:Own</a:t>
            </a:r>
            <a:r>
              <a:rPr lang="en-US" sz="800" dirty="0" smtClean="0"/>
              <a:t> image {{GFDL}} </a:t>
            </a:r>
            <a:r>
              <a:rPr lang="en-US" sz="800" dirty="0" err="1" smtClean="0">
                <a:hlinkClick r:id="rId5" tooltip="Category:Hoesch Museum"/>
              </a:rPr>
              <a:t>category:Hoesch</a:t>
            </a:r>
            <a:r>
              <a:rPr lang="en-US" sz="800" dirty="0" smtClean="0">
                <a:hlinkClick r:id="rId5" tooltip="Category:Hoesch Museum"/>
              </a:rPr>
              <a:t> Museum</a:t>
            </a:r>
            <a:r>
              <a:rPr lang="en-US" sz="800" dirty="0" smtClean="0"/>
              <a:t> </a:t>
            </a:r>
            <a:r>
              <a:rPr lang="en-US" sz="800" dirty="0" err="1" smtClean="0">
                <a:hlinkClick r:id="rId6" tooltip="Category:Coal"/>
              </a:rPr>
              <a:t>Category:Coal</a:t>
            </a:r>
            <a:endParaRPr lang="fr-FR" sz="800" dirty="0"/>
          </a:p>
        </p:txBody>
      </p:sp>
      <p:pic>
        <p:nvPicPr>
          <p:cNvPr id="52226" name="Picture 2" descr="File:Koks Brennstoff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2667000"/>
            <a:ext cx="5181600" cy="387972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4800" y="15240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Matière(s) première(s) : </a:t>
            </a:r>
          </a:p>
          <a:p>
            <a:r>
              <a:rPr lang="fr-FR" sz="3200" b="1" dirty="0" smtClean="0"/>
              <a:t>Carbone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Mise en relation contraintes / solutions techniques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52400" y="1524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5400" dirty="0" smtClean="0"/>
              <a:t>En fonction du type de sol, on choisira différentes sortes de fondations :</a:t>
            </a:r>
            <a:endParaRPr kumimoji="0" lang="fr-FR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Mise en relation contraintes / solutions techniques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52400" y="1524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9" name="Image 8" descr="construction 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400" y="2514600"/>
            <a:ext cx="5359400" cy="4019550"/>
          </a:xfrm>
          <a:prstGeom prst="rect">
            <a:avLst/>
          </a:prstGeom>
        </p:spPr>
      </p:pic>
      <p:pic>
        <p:nvPicPr>
          <p:cNvPr id="10" name="Image 9" descr="logo batissie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2514600"/>
            <a:ext cx="358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Fondations adaptées : </a:t>
            </a:r>
            <a:r>
              <a:rPr lang="fr-FR" sz="3200" b="1" dirty="0" smtClean="0"/>
              <a:t>Semelle filante, semelle isolée, radier.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16764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/>
              <a:t>1. Sol de bonne portance.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5029200" y="2971800"/>
            <a:ext cx="4114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Fondations adaptées :</a:t>
            </a:r>
          </a:p>
          <a:p>
            <a:r>
              <a:rPr lang="fr-FR" sz="3200" b="1" dirty="0" smtClean="0"/>
              <a:t>Fondations profondes ou semi-profondes en forme de pieux.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Image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1" y="2949230"/>
            <a:ext cx="4800599" cy="3603969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Mise en relation contraintes / solutions techniques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age 1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16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7" name="Image 16" descr="logo batissie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15240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/>
              <a:t>2. Sol dont la couche superficielle n'est pas suffisamment résistante</a:t>
            </a:r>
            <a:r>
              <a:rPr lang="fr-FR" sz="4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5791200" y="1752600"/>
            <a:ext cx="2895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fr-FR" sz="3200" dirty="0" smtClean="0"/>
              <a:t>Une autre contrainte à prendre en compte est </a:t>
            </a:r>
            <a:r>
              <a:rPr lang="fr-FR" sz="3200" b="1" dirty="0" smtClean="0"/>
              <a:t>le gel des sols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Pour y remédier, on creuse les fondations à la </a:t>
            </a:r>
            <a:r>
              <a:rPr lang="fr-FR" sz="3200" b="1" dirty="0" smtClean="0"/>
              <a:t>profondeur hors-gel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File:Départements de France Profondeur-fondation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736944"/>
            <a:ext cx="5334000" cy="4863102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Mise en relation contraintes / solutions techniques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logo college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logo batissie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5715000" y="1981200"/>
            <a:ext cx="2971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FONDATION FILANTE adaptée pour supporter un mur.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fondation filantes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981200"/>
            <a:ext cx="5410200" cy="4057650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MODELISATION DES TROIS FORMES DE FONDATION ADAPTEE POUR SOL DE BONNE PORTANCE 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Image 15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17" name="Image 16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8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5943600" y="1524000"/>
            <a:ext cx="2743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FONDATION ISOLEE adaptée pour supporter un poteau.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676400"/>
            <a:ext cx="5638800" cy="45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MODELISATION DES TROIS FORMES DE FONDATION ADAPTEE POUR SOL DE BONNE PORTANCE 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12" name="Image 11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3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MODELISATION DES TROIS FORMES DE FONDATION ADAPTEE POUR SOL DE BONNE PORTANCE 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943600" y="1600200"/>
            <a:ext cx="2743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FONDATION EN RADIER adaptée un sol de bonne portance et pour supporter une construction.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modelisation fondation radier.bmp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16002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LES ETAPES DE LA REALISATION DE FONDATIONS ET LES METIERS ASSOCIES</a:t>
            </a:r>
          </a:p>
        </p:txBody>
      </p:sp>
      <p:pic>
        <p:nvPicPr>
          <p:cNvPr id="4" name="Image 3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5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04800"/>
            <a:ext cx="4762500" cy="1095376"/>
          </a:xfrm>
          <a:prstGeom prst="rect">
            <a:avLst/>
          </a:prstGeom>
          <a:noFill/>
        </p:spPr>
      </p:pic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524000"/>
            <a:ext cx="37338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fondation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SITUATION DECLENCHANTE</a:t>
            </a:r>
            <a:endParaRPr lang="fr-FR" dirty="0"/>
          </a:p>
        </p:txBody>
      </p:sp>
      <p:pic>
        <p:nvPicPr>
          <p:cNvPr id="4" name="Espace réservé du contenu 3" descr="libre de droit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1498600"/>
            <a:ext cx="3733800" cy="4978400"/>
          </a:xfrm>
        </p:spPr>
      </p:pic>
      <p:pic>
        <p:nvPicPr>
          <p:cNvPr id="6" name="Image 5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191000" y="1524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 smtClean="0"/>
              <a:t>Cette construction s’appelle la tour de Pise</a:t>
            </a:r>
          </a:p>
          <a:p>
            <a:r>
              <a:rPr lang="fr-FR" sz="4000" dirty="0" smtClean="0"/>
              <a:t>Elle s’est penchée, sûrement à cause des fondations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Etape 1 et métier(s) associé(s)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876800" y="15240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FR" sz="3200" dirty="0" smtClean="0"/>
              <a:t>Etape 1 : </a:t>
            </a:r>
            <a:r>
              <a:rPr lang="fr-FR" sz="3200" b="1" dirty="0" smtClean="0"/>
              <a:t>Délimitation du terrain</a:t>
            </a:r>
          </a:p>
          <a:p>
            <a:r>
              <a:rPr lang="fr-FR" sz="3200" dirty="0" smtClean="0"/>
              <a:t>Métier associé : </a:t>
            </a:r>
            <a:r>
              <a:rPr lang="fr-FR" sz="3200" b="1" dirty="0" smtClean="0"/>
              <a:t>Géomètre-topographe </a:t>
            </a:r>
          </a:p>
          <a:p>
            <a:r>
              <a:rPr lang="fr-FR" sz="3200" dirty="0" smtClean="0"/>
              <a:t>Le géomètre topographe donne la mesure du chantier.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 smtClean="0"/>
              <a:t>Niveau bac+2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36866" name="Picture 2" descr="http://upload.wikimedia.org/wikipedia/commons/0/0c/DTM-A20LG-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1524000"/>
            <a:ext cx="3276600" cy="43688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593467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théodolite électronique ou tachéomètre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4800" y="6519446"/>
            <a:ext cx="3352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http://fr.wikipedia.org/wiki/Topographie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Etape 2 et métier(s) associé(s)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76600" y="1524000"/>
            <a:ext cx="5410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FR" sz="3200" dirty="0" smtClean="0"/>
              <a:t>Etape 2 : </a:t>
            </a:r>
            <a:r>
              <a:rPr lang="fr-FR" sz="3200" b="1" dirty="0" smtClean="0"/>
              <a:t>Etude de sol</a:t>
            </a:r>
          </a:p>
          <a:p>
            <a:r>
              <a:rPr lang="fr-FR" sz="3200" dirty="0" smtClean="0"/>
              <a:t>Métier associé : </a:t>
            </a:r>
            <a:r>
              <a:rPr lang="fr-FR" sz="3200" b="1" dirty="0" smtClean="0"/>
              <a:t>Géotechnicien</a:t>
            </a:r>
          </a:p>
          <a:p>
            <a:r>
              <a:rPr lang="fr-FR" sz="3200" dirty="0" smtClean="0"/>
              <a:t>Avant de réaliser une construction, il faut connaître le sol, alors on fait appel à un géotechnicien qui l’évalue pour pouvoir adapter les fondations à sa nature.</a:t>
            </a:r>
          </a:p>
          <a:p>
            <a:r>
              <a:rPr lang="fr-FR" sz="3200" dirty="0" smtClean="0"/>
              <a:t>Niveau bac+2(BTS)à bac+5(école d’ingénieur).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18288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9" name="Image 8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0" name="Image 9" descr="IMG_20140424_1112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1523999"/>
            <a:ext cx="2819400" cy="5012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Etape 3 et métier(s) associé(s)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267200" y="1524000"/>
            <a:ext cx="441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FR" sz="3200" dirty="0" smtClean="0"/>
              <a:t>Etape 3 : </a:t>
            </a:r>
            <a:r>
              <a:rPr lang="fr-FR" sz="3200" b="1" dirty="0" smtClean="0"/>
              <a:t>Bureau d’étude armature</a:t>
            </a:r>
          </a:p>
          <a:p>
            <a:r>
              <a:rPr lang="fr-FR" sz="3200" dirty="0" smtClean="0"/>
              <a:t>Métier associé : </a:t>
            </a:r>
            <a:r>
              <a:rPr lang="fr-FR" sz="3200" b="1" dirty="0" smtClean="0"/>
              <a:t>Ingénieur structure</a:t>
            </a:r>
          </a:p>
          <a:p>
            <a:r>
              <a:rPr lang="fr-FR" sz="3200" dirty="0" smtClean="0"/>
              <a:t>L’ingénieur structure est chargé de mettre au point les fondations du futur bâtiment pour assurer la stabilité de ce dernier.</a:t>
            </a:r>
          </a:p>
          <a:p>
            <a:r>
              <a:rPr lang="fr-FR" sz="3200" dirty="0" smtClean="0"/>
              <a:t>Niveau bac+6.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37890" name="Picture 2" descr="File:Treba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1676400"/>
            <a:ext cx="3886200" cy="38049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6019800"/>
            <a:ext cx="388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http://fr.wikipedia.org/wiki/Armature_%28technique%29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Etape 4 et métier(s) associé(s)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800600" y="1752600"/>
            <a:ext cx="4343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fr-FR" sz="3500" dirty="0" smtClean="0"/>
              <a:t>Etape 4 : </a:t>
            </a:r>
            <a:r>
              <a:rPr lang="fr-FR" sz="3500" b="1" dirty="0" smtClean="0"/>
              <a:t>Creuse des fouilles</a:t>
            </a:r>
          </a:p>
          <a:p>
            <a:r>
              <a:rPr lang="fr-FR" sz="3500" dirty="0" smtClean="0"/>
              <a:t>Métier associé : </a:t>
            </a:r>
            <a:r>
              <a:rPr lang="fr-FR" sz="3500" b="1" dirty="0" smtClean="0"/>
              <a:t>Terrassier</a:t>
            </a:r>
          </a:p>
          <a:p>
            <a:r>
              <a:rPr lang="fr-FR" sz="3500" dirty="0" smtClean="0"/>
              <a:t>Le terrassier prépare le terrain avant les travaux : il doit déplacer des importants volumes de terre, de pierre </a:t>
            </a:r>
            <a:r>
              <a:rPr lang="fr-FR" sz="3500" dirty="0" err="1" smtClean="0"/>
              <a:t>etc</a:t>
            </a:r>
            <a:r>
              <a:rPr lang="fr-FR" sz="3500" dirty="0" smtClean="0"/>
              <a:t>…</a:t>
            </a:r>
          </a:p>
          <a:p>
            <a:r>
              <a:rPr lang="fr-FR" sz="3500" dirty="0" smtClean="0"/>
              <a:t>Niveau CAP ou équivalent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construction 0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18288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Etape 5 et métier(s) associé(s)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648200" y="1676400"/>
            <a:ext cx="4495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FR" sz="3200" dirty="0" smtClean="0"/>
              <a:t>Etape 5 : </a:t>
            </a:r>
            <a:r>
              <a:rPr lang="fr-FR" sz="3200" b="1" dirty="0" smtClean="0"/>
              <a:t>Pose des armatures</a:t>
            </a:r>
          </a:p>
          <a:p>
            <a:r>
              <a:rPr lang="fr-FR" sz="3200" dirty="0" smtClean="0"/>
              <a:t>Métier associé : </a:t>
            </a:r>
            <a:r>
              <a:rPr lang="fr-FR" sz="3200" b="1" dirty="0" smtClean="0"/>
              <a:t>Maçon</a:t>
            </a:r>
          </a:p>
          <a:p>
            <a:r>
              <a:rPr lang="fr-FR" sz="3200" dirty="0" smtClean="0"/>
              <a:t>La qualité du travail du maçon est essentielle pour la bonne marche du chantier : il pose les coffrages, les armatures </a:t>
            </a:r>
            <a:r>
              <a:rPr lang="fr-FR" sz="3200" dirty="0" err="1" smtClean="0"/>
              <a:t>etc</a:t>
            </a:r>
            <a:r>
              <a:rPr lang="fr-FR" sz="3200" dirty="0" smtClean="0"/>
              <a:t>…</a:t>
            </a:r>
          </a:p>
          <a:p>
            <a:r>
              <a:rPr lang="fr-FR" sz="3200" dirty="0" smtClean="0"/>
              <a:t>Niveau CAP ou équivalent.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Image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1676400"/>
            <a:ext cx="4364531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Etape 6 et métier(s) associé(s)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733800" y="1600200"/>
            <a:ext cx="4953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Etape 6 : </a:t>
            </a:r>
            <a:r>
              <a:rPr lang="fr-FR" sz="3200" b="1" dirty="0" smtClean="0"/>
              <a:t>Coulage du béton</a:t>
            </a:r>
          </a:p>
          <a:p>
            <a:r>
              <a:rPr lang="fr-FR" sz="3200" dirty="0" smtClean="0"/>
              <a:t>Métier associé : </a:t>
            </a:r>
            <a:r>
              <a:rPr lang="fr-FR" sz="3200" b="1" dirty="0" smtClean="0"/>
              <a:t>Maçon</a:t>
            </a:r>
          </a:p>
          <a:p>
            <a:r>
              <a:rPr lang="fr-FR" sz="3200" dirty="0" smtClean="0"/>
              <a:t>Le maçon coule le béton sur les armatures dans les coffrages.</a:t>
            </a:r>
          </a:p>
          <a:p>
            <a:r>
              <a:rPr lang="fr-FR" sz="3200" dirty="0" smtClean="0"/>
              <a:t>Niveau CAP ou équivalent.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Image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599" y="1600200"/>
            <a:ext cx="3487241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Quelle est l’influence des dimensions, de la forme des fondations et de la nature du sol sur la stabilité des constructions?</a:t>
            </a:r>
          </a:p>
        </p:txBody>
      </p:sp>
      <p:pic>
        <p:nvPicPr>
          <p:cNvPr id="4" name="Image 3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5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04800"/>
            <a:ext cx="4762500" cy="1095376"/>
          </a:xfrm>
          <a:prstGeom prst="rect">
            <a:avLst/>
          </a:prstGeom>
          <a:noFill/>
        </p:spPr>
      </p:pic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657600" y="1524000"/>
            <a:ext cx="502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Etape 1 : Nous avons commencer par réaliser des </a:t>
            </a:r>
            <a:r>
              <a:rPr lang="fr-FR" sz="3200" b="1" dirty="0" smtClean="0"/>
              <a:t>modélisations </a:t>
            </a:r>
            <a:r>
              <a:rPr lang="fr-FR" sz="3200" dirty="0" smtClean="0"/>
              <a:t> des fondations  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2051" name="Picture 3" descr="T:\5èmes\fondations\images libres de droit\modele numerique maquette fondation\cylindrique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2971800"/>
            <a:ext cx="1762177" cy="3505200"/>
          </a:xfrm>
          <a:prstGeom prst="rect">
            <a:avLst/>
          </a:prstGeom>
          <a:noFill/>
        </p:spPr>
      </p:pic>
      <p:pic>
        <p:nvPicPr>
          <p:cNvPr id="2050" name="Picture 2" descr="T:\5èmes\fondations\images libres de droit\modele numerique maquette fondation\Sans titre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1524000"/>
            <a:ext cx="18296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71600" y="274638"/>
            <a:ext cx="472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657600" y="1600200"/>
            <a:ext cx="5257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800" dirty="0" smtClean="0"/>
              <a:t>Etape 2 : Nous avons fait de la </a:t>
            </a:r>
            <a:r>
              <a:rPr lang="fr-FR" sz="2800" b="1" dirty="0" smtClean="0"/>
              <a:t>CFAO</a:t>
            </a:r>
            <a:r>
              <a:rPr lang="fr-FR" sz="2800" dirty="0" smtClean="0"/>
              <a:t> (conception et fabrication assistées par ordinateur )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3276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 </a:t>
            </a:r>
            <a:r>
              <a:rPr lang="fr-FR" dirty="0" err="1" smtClean="0"/>
              <a:t>imprim</a:t>
            </a:r>
            <a:r>
              <a:rPr lang="fr-FR" dirty="0" smtClean="0"/>
              <a:t> écran du passage dans GCAO3d et un </a:t>
            </a:r>
            <a:r>
              <a:rPr lang="fr-FR" dirty="0" err="1" smtClean="0"/>
              <a:t>imprim</a:t>
            </a:r>
            <a:r>
              <a:rPr lang="fr-FR" dirty="0" smtClean="0"/>
              <a:t> écran du passage dans FAO</a:t>
            </a:r>
            <a:endParaRPr lang="fr-FR" dirty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1524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4019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33800" y="3276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72200" y="45720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4572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CAO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338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038600" y="1524000"/>
            <a:ext cx="464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Etape 3 : Nous avons réaliser la </a:t>
            </a:r>
            <a:r>
              <a:rPr lang="fr-FR" sz="3200" b="1" dirty="0" smtClean="0"/>
              <a:t>découpe du brut </a:t>
            </a:r>
            <a:r>
              <a:rPr lang="fr-FR" sz="3200" dirty="0" smtClean="0"/>
              <a:t>( réglage butée, découpe, nettoyage…)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Photo 0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1524000"/>
            <a:ext cx="3276600" cy="2457450"/>
          </a:xfrm>
          <a:prstGeom prst="rect">
            <a:avLst/>
          </a:prstGeom>
        </p:spPr>
      </p:pic>
      <p:pic>
        <p:nvPicPr>
          <p:cNvPr id="13" name="Image 12" descr="Photo 0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57600" y="36957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4800" y="1447800"/>
            <a:ext cx="4572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Les fondations transmettent au sol les charges qui proviennent de la structure qu’elle supporte (murs, planchers, charpente, toiture, équipements, mobilier, occupants).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7" name="Image 6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8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27" name="Picture 3" descr="T:\5èmes\fondations\images libres de droit\photos élèves\photo alban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3779" y="1524000"/>
            <a:ext cx="3757449" cy="4953000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FONCTION D’USAGE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04800" y="152400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sz="3200" dirty="0" smtClean="0"/>
              <a:t>Règles de sécurité</a:t>
            </a:r>
          </a:p>
          <a:p>
            <a:pPr algn="ctr"/>
            <a:endParaRPr lang="fr-FR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057400"/>
            <a:ext cx="8610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 jamais introduire les  plaque fournies par le professeur.</a:t>
            </a:r>
          </a:p>
          <a:p>
            <a:pPr algn="ctr"/>
            <a:r>
              <a:rPr lang="fr-FR" dirty="0" smtClean="0"/>
              <a:t>Toujours vérifier que la lame soit reculée au maximum avant mise en route.</a:t>
            </a:r>
          </a:p>
          <a:p>
            <a:pPr algn="ctr"/>
            <a:r>
              <a:rPr lang="fr-FR" dirty="0" smtClean="0"/>
              <a:t>Bien maintenir la plaque avec la main gauche à plat.</a:t>
            </a:r>
          </a:p>
          <a:p>
            <a:pPr algn="ctr"/>
            <a:r>
              <a:rPr lang="fr-FR" dirty="0" smtClean="0"/>
              <a:t>Bien attendre l’</a:t>
            </a:r>
            <a:r>
              <a:rPr lang="fr-FR" dirty="0" err="1" smtClean="0"/>
              <a:t>arret</a:t>
            </a:r>
            <a:r>
              <a:rPr lang="fr-FR" dirty="0" smtClean="0"/>
              <a:t> complet de la lame avant retour à la position initiale.</a:t>
            </a:r>
          </a:p>
          <a:p>
            <a:pPr algn="ctr"/>
            <a:r>
              <a:rPr lang="fr-FR" dirty="0" smtClean="0"/>
              <a:t>Bien mettre hors de tension à chaque retour  à la position initiale.</a:t>
            </a:r>
            <a:endParaRPr lang="fr-FR" dirty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20574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191000" y="1524000"/>
            <a:ext cx="472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800" dirty="0" smtClean="0"/>
              <a:t>Etape 4 : Nous avons réaliser l’</a:t>
            </a:r>
            <a:r>
              <a:rPr lang="fr-FR" sz="2800" b="1" dirty="0" smtClean="0"/>
              <a:t>usinage</a:t>
            </a:r>
            <a:r>
              <a:rPr lang="fr-FR" sz="2800" dirty="0" smtClean="0"/>
              <a:t> (scotch double face, mise en position sur le plateau martyr, usinage, décollage, nettoyage)    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3276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ou plusieurs photos de l’usinage (scotch double face, mise en position sur le plateau martyr, usinage, décollage, nettoyage)</a:t>
            </a:r>
            <a:endParaRPr lang="fr-FR" dirty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Photo 0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1524000"/>
            <a:ext cx="3352800" cy="2514600"/>
          </a:xfrm>
          <a:prstGeom prst="rect">
            <a:avLst/>
          </a:prstGeom>
        </p:spPr>
      </p:pic>
      <p:pic>
        <p:nvPicPr>
          <p:cNvPr id="11" name="Image 10" descr="Photo 01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62400" y="4038600"/>
            <a:ext cx="3276600" cy="2457450"/>
          </a:xfrm>
          <a:prstGeom prst="rect">
            <a:avLst/>
          </a:prstGeom>
        </p:spPr>
      </p:pic>
      <p:pic>
        <p:nvPicPr>
          <p:cNvPr id="12" name="Image 11" descr="Photo 00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4800" y="3962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04800" y="152400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sz="3200" dirty="0" smtClean="0"/>
              <a:t>Règles de sécurité</a:t>
            </a:r>
          </a:p>
          <a:p>
            <a:pPr algn="ctr"/>
            <a:endParaRPr lang="fr-FR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8610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" y="205740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de maquettes numériques et en PVC de différentes dimensions et formes en vue de réaliser le test.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04800" y="152400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sz="3200" b="1" dirty="0" smtClean="0"/>
              <a:t>Résultats obtenus</a:t>
            </a:r>
          </a:p>
          <a:p>
            <a:pPr algn="ctr"/>
            <a:endParaRPr lang="fr-FR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8610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les photos des diverses maquettes de fondations.</a:t>
            </a:r>
            <a:endParaRPr lang="fr-FR" dirty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2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2000" y="2133600"/>
            <a:ext cx="7772400" cy="437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600200"/>
            <a:ext cx="3657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du test dans le sable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114800" y="1402080"/>
          <a:ext cx="48768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9558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Dimensions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Masse</a:t>
                      </a:r>
                      <a:r>
                        <a:rPr lang="fr-FR" baseline="0" dirty="0" smtClean="0"/>
                        <a:t> appliquée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Surface au sol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78.5 mm²</a:t>
                      </a:r>
                      <a:endParaRPr lang="fr-FR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fr-FR" dirty="0" smtClean="0"/>
                        <a:t>Diam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314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Diam 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706.5 mm²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1256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+30kg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1962.5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+40kg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2826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+50kg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3846.5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20x20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30x30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40x40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50x50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60x60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70x70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+50kg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4900 mm²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381000" y="1600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Sable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47800" y="2746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TEST…Quelle force faut-il appliquer pour enfoncer la fondation de 6mm?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 8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3" name="Image 12" descr="Photo 0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2209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447800"/>
            <a:ext cx="3657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du test dans la terre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114800" y="1402080"/>
          <a:ext cx="487680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79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Dimensions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Masse</a:t>
                      </a:r>
                      <a:r>
                        <a:rPr lang="fr-FR" baseline="0" dirty="0" smtClean="0"/>
                        <a:t> appliquée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Surface au sol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314 mm²</a:t>
                      </a:r>
                      <a:endParaRPr lang="fr-FR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fr-FR" dirty="0" smtClean="0"/>
                        <a:t>Diam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1256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Diam 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706.5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1256</a:t>
                      </a:r>
                      <a:r>
                        <a:rPr lang="fr-FR" baseline="0" dirty="0" smtClean="0"/>
                        <a:t>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1962.5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2826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3846.5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20x20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30x30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900 mm²</a:t>
                      </a:r>
                      <a:endParaRPr lang="fr-FR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fr-FR" dirty="0" smtClean="0"/>
                        <a:t>40x40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50x50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</a:t>
                      </a:r>
                      <a:r>
                        <a:rPr lang="fr-FR" baseline="0" dirty="0" smtClean="0"/>
                        <a:t>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60x60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70x70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4900 mm²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381000" y="1600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Terre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TEST…Quelle force faut-il appliquer pour enfoncer la fondation de 6mm?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 8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Photo 00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2209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TEST…Quelle force faut-il appliquer pour enfoncer la fondation de 6mm?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447800"/>
            <a:ext cx="3657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du test dans le gravier 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114800" y="1402080"/>
          <a:ext cx="4876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79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Dimensions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Masse</a:t>
                      </a:r>
                      <a:r>
                        <a:rPr lang="fr-FR" baseline="0" dirty="0" smtClean="0"/>
                        <a:t> appliquée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Surface au sol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78.5 mm²</a:t>
                      </a:r>
                      <a:endParaRPr lang="fr-FR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fr-FR" dirty="0" smtClean="0"/>
                        <a:t>Diam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314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Diam 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706.5 mm²</a:t>
                      </a:r>
                      <a:endParaRPr lang="fr-FR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1256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1962.5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2826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Diam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+40kg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3846.5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20x20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30x30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40x40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50x50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60x60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+50kg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3600 mm²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70x70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+60kg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4900</a:t>
                      </a:r>
                      <a:r>
                        <a:rPr lang="fr-FR" baseline="0" dirty="0" smtClean="0"/>
                        <a:t> mm²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381000" y="1600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fr-FR" sz="3200" dirty="0" smtClean="0"/>
              <a:t>Gravier</a:t>
            </a:r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0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Photo 0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2286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Test : Conclusion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447800"/>
            <a:ext cx="3657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1000" y="1600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14800" y="14478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Plus la surface au sol des fondations est grande , plus la masse à appliquer devra être importante, et donc plus la construction sera stable</a:t>
            </a:r>
            <a:r>
              <a:rPr lang="fr-FR" dirty="0" smtClean="0"/>
              <a:t>.</a:t>
            </a: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0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Photo 0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1447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Test : Conclusion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447800"/>
            <a:ext cx="3657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1000" y="1600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14800" y="14478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Nous avons classé les matériaux en fonction de leur stabilité :</a:t>
            </a:r>
          </a:p>
          <a:p>
            <a:pPr marL="514350" indent="-514350">
              <a:buAutoNum type="arabicPeriod"/>
            </a:pPr>
            <a:r>
              <a:rPr lang="fr-FR" sz="3200" b="1" dirty="0" smtClean="0"/>
              <a:t>SABLE</a:t>
            </a:r>
          </a:p>
          <a:p>
            <a:pPr marL="342900" indent="-342900">
              <a:buAutoNum type="arabicPeriod"/>
            </a:pPr>
            <a:r>
              <a:rPr lang="fr-FR" sz="3200" b="1" dirty="0" smtClean="0"/>
              <a:t>GRAVIER</a:t>
            </a:r>
          </a:p>
          <a:p>
            <a:pPr marL="342900" indent="-342900">
              <a:buAutoNum type="arabicPeriod"/>
            </a:pPr>
            <a:r>
              <a:rPr lang="fr-FR" sz="3200" b="1" dirty="0" smtClean="0"/>
              <a:t>TERRE</a:t>
            </a:r>
            <a:endParaRPr lang="fr-FR" dirty="0" smtClean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0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Photo 0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1447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828800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A quels efforts sont soumises les fondations? </a:t>
            </a:r>
          </a:p>
        </p:txBody>
      </p:sp>
      <p:pic>
        <p:nvPicPr>
          <p:cNvPr id="4" name="Image 3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5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04800"/>
            <a:ext cx="4762500" cy="1095376"/>
          </a:xfrm>
          <a:prstGeom prst="rect">
            <a:avLst/>
          </a:prstGeom>
          <a:noFill/>
        </p:spPr>
      </p:pic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4800" y="1524000"/>
            <a:ext cx="45720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400" b="1" dirty="0" smtClean="0"/>
              <a:t>Alain RATEAU est le dirigeant d’une entreprise spécialisée dans  la construction d’habitat individuel </a:t>
            </a:r>
            <a:r>
              <a:rPr lang="fr-FR" sz="3400" dirty="0" smtClean="0"/>
              <a:t>(la maison neuve ,la rénovation, l’agrandissement). Il nous a parlé de ce qu’il fait dans son entreprise , de son métier.</a:t>
            </a:r>
            <a:endParaRPr lang="fr-FR" sz="3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RENCONTRE AVEC M. ALAIN RATEAU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7" name="Image 6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8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9" name="Picture 2" descr="T:\5èmes\fondations\images libres de droit\photo intervention Alain Rateau\IMG_20140401_1021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798" y="1524000"/>
            <a:ext cx="4064001" cy="2286000"/>
          </a:xfrm>
          <a:prstGeom prst="rect">
            <a:avLst/>
          </a:prstGeom>
          <a:noFill/>
        </p:spPr>
      </p:pic>
      <p:pic>
        <p:nvPicPr>
          <p:cNvPr id="10" name="Picture 4" descr="T:\5èmes\fondations\images libres de droit\photo intervention Alain Rateau\IMG_20140401_1107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4191000"/>
            <a:ext cx="4053840" cy="228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6" name="Image 5" descr="DSCF11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2362201"/>
            <a:ext cx="4200583" cy="2667000"/>
          </a:xfrm>
          <a:prstGeom prst="rect">
            <a:avLst/>
          </a:prstGeom>
        </p:spPr>
      </p:pic>
      <p:pic>
        <p:nvPicPr>
          <p:cNvPr id="9" name="Image 8" descr="DSCF11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8200" y="2362200"/>
            <a:ext cx="4225316" cy="274320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rot="10800000" flipV="1">
            <a:off x="6934200" y="41148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172200" y="4038600"/>
            <a:ext cx="3810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6019800" y="4419600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7086600" y="44196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6324600" y="4800600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800600" y="5334000"/>
            <a:ext cx="4572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800600" y="5715000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800600" y="6096000"/>
            <a:ext cx="455612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181600" y="5181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COMPRESSION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181600" y="5562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TRACTION</a:t>
            </a:r>
            <a:endParaRPr lang="fr-FR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181600" y="5943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FLEXION</a:t>
            </a:r>
            <a:endParaRPr lang="fr-FR" sz="1600" dirty="0"/>
          </a:p>
        </p:txBody>
      </p:sp>
      <p:pic>
        <p:nvPicPr>
          <p:cNvPr id="19" name="Image 18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21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1371600" cy="1095376"/>
          </a:xfrm>
          <a:prstGeom prst="rect">
            <a:avLst/>
          </a:prstGeom>
          <a:noFill/>
        </p:spPr>
      </p:pic>
      <p:pic>
        <p:nvPicPr>
          <p:cNvPr id="22" name="Image 21" descr="logo batissie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524000" y="274638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SCF11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2209801"/>
            <a:ext cx="4191000" cy="3124200"/>
          </a:xfrm>
          <a:prstGeom prst="rect">
            <a:avLst/>
          </a:prstGeom>
        </p:spPr>
      </p:pic>
      <p:pic>
        <p:nvPicPr>
          <p:cNvPr id="9" name="Image 8" descr="DSCF11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8201" y="2209801"/>
            <a:ext cx="4190999" cy="31242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rot="10800000" flipV="1">
            <a:off x="6934200" y="36576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172200" y="3581400"/>
            <a:ext cx="3810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6096000" y="4191000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086600" y="41910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6325394" y="45712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800600" y="5528846"/>
            <a:ext cx="4572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800600" y="5909846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800600" y="6290846"/>
            <a:ext cx="455612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181600" y="5376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COMPRESSION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181600" y="5757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TRACTION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181600" y="6138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FLEXION</a:t>
            </a:r>
            <a:endParaRPr lang="fr-FR" sz="1600" dirty="0"/>
          </a:p>
        </p:txBody>
      </p:sp>
      <p:pic>
        <p:nvPicPr>
          <p:cNvPr id="22" name="Image 21" descr="logo college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23" name="Image 22" descr="logo college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24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1371600" cy="1095376"/>
          </a:xfrm>
          <a:prstGeom prst="rect">
            <a:avLst/>
          </a:prstGeom>
          <a:noFill/>
        </p:spPr>
      </p:pic>
      <p:pic>
        <p:nvPicPr>
          <p:cNvPr id="25" name="Image 24" descr="logo batissie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1524000" y="274638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SCF11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7054" y="2362200"/>
            <a:ext cx="4110560" cy="2743200"/>
          </a:xfrm>
          <a:prstGeom prst="rect">
            <a:avLst/>
          </a:prstGeom>
        </p:spPr>
      </p:pic>
      <p:pic>
        <p:nvPicPr>
          <p:cNvPr id="9" name="Image 8" descr="DSCF11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69691" y="2362200"/>
            <a:ext cx="4271818" cy="28194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rot="10800000" flipV="1">
            <a:off x="6781800" y="38100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248400" y="38100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6248400" y="44958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81800" y="4495800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6249194" y="47236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800600" y="5334000"/>
            <a:ext cx="4572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800600" y="5715000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800600" y="6096000"/>
            <a:ext cx="455612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181600" y="5181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COMPRESSION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181600" y="5562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TRACTION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181600" y="5943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FLEXION</a:t>
            </a:r>
            <a:endParaRPr lang="fr-FR" sz="1600" dirty="0"/>
          </a:p>
        </p:txBody>
      </p:sp>
      <p:pic>
        <p:nvPicPr>
          <p:cNvPr id="25" name="Image 24" descr="logo college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26" name="Image 25" descr="logo college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27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1371600" cy="1095376"/>
          </a:xfrm>
          <a:prstGeom prst="rect">
            <a:avLst/>
          </a:prstGeom>
          <a:noFill/>
        </p:spPr>
      </p:pic>
      <p:pic>
        <p:nvPicPr>
          <p:cNvPr id="28" name="Image 27" descr="logo batissie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1524000" y="274638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53000" y="1676400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On conclut que plus la fondation est haute, et plus elle est résistante aux efforts.</a:t>
            </a:r>
            <a:endParaRPr lang="fr-FR" sz="4000" dirty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3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28600" y="1676400"/>
            <a:ext cx="4645742" cy="48006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isolée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15240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1 de face déformée et ajouter des flèches dans le sens des efforts de traction, compression et flexion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48200" y="40386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1 de côté déformée et ajouter des flèches dans le sens des efforts de traction, compression et flexion</a:t>
            </a:r>
            <a:endParaRPr lang="fr-FR" dirty="0"/>
          </a:p>
        </p:txBody>
      </p:sp>
      <p:pic>
        <p:nvPicPr>
          <p:cNvPr id="10" name="Image 9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3" name="Image 12" descr="DSCF112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1524000"/>
            <a:ext cx="4192514" cy="2362200"/>
          </a:xfrm>
          <a:prstGeom prst="rect">
            <a:avLst/>
          </a:prstGeom>
        </p:spPr>
      </p:pic>
      <p:pic>
        <p:nvPicPr>
          <p:cNvPr id="16" name="Image 15" descr="DSCF113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48200" y="1524000"/>
            <a:ext cx="4191000" cy="2471727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rot="5400000">
            <a:off x="6438900" y="5143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DSCF119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8200" y="4038600"/>
            <a:ext cx="4191000" cy="2328081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rot="10800000" flipV="1">
            <a:off x="6781800" y="22860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019800" y="2209800"/>
            <a:ext cx="3810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>
            <a:off x="5867400" y="2590800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6934200" y="25908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6172200" y="2971800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 flipV="1">
            <a:off x="7011194" y="5409406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249194" y="5333206"/>
            <a:ext cx="3810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10800000">
            <a:off x="6096794" y="5714206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7163594" y="5714206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>
            <a:off x="6401594" y="60952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Image 24" descr="DSCF112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4038600"/>
            <a:ext cx="419251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5240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2 de face avant déformation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48200" y="15240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2 de face déformée et ajouter des flèches dans le sens des efforts de traction, compression et flexion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2 de côté avant déformation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724400" y="4038600"/>
            <a:ext cx="4114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2 de côté déformée et ajouter des flèches dans le sens des efforts de traction, compression et flexion</a:t>
            </a:r>
            <a:endParaRPr lang="fr-FR" dirty="0"/>
          </a:p>
        </p:txBody>
      </p:sp>
      <p:pic>
        <p:nvPicPr>
          <p:cNvPr id="10" name="Image 9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cxnSp>
        <p:nvCxnSpPr>
          <p:cNvPr id="21" name="Connecteur droit avec flèche 20"/>
          <p:cNvCxnSpPr/>
          <p:nvPr/>
        </p:nvCxnSpPr>
        <p:spPr>
          <a:xfrm rot="5400000">
            <a:off x="6438900" y="2324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7" name="Image 26" descr="DSCF113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1514334"/>
            <a:ext cx="4114800" cy="2318414"/>
          </a:xfrm>
          <a:prstGeom prst="rect">
            <a:avLst/>
          </a:prstGeom>
        </p:spPr>
      </p:pic>
      <p:pic>
        <p:nvPicPr>
          <p:cNvPr id="28" name="Image 27" descr="DSCF113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48200" y="1447800"/>
            <a:ext cx="4267200" cy="2404280"/>
          </a:xfrm>
          <a:prstGeom prst="rect">
            <a:avLst/>
          </a:prstGeom>
        </p:spPr>
      </p:pic>
      <p:pic>
        <p:nvPicPr>
          <p:cNvPr id="29" name="Image 28" descr="DSCF120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04800" y="4038600"/>
            <a:ext cx="4267200" cy="2404281"/>
          </a:xfrm>
          <a:prstGeom prst="rect">
            <a:avLst/>
          </a:prstGeom>
        </p:spPr>
      </p:pic>
      <p:pic>
        <p:nvPicPr>
          <p:cNvPr id="36" name="Image 35" descr="DSCF119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48200" y="4038600"/>
            <a:ext cx="4191000" cy="2361347"/>
          </a:xfrm>
          <a:prstGeom prst="rect">
            <a:avLst/>
          </a:prstGeom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isolée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10800000" flipV="1">
            <a:off x="7011194" y="2742406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249194" y="2666206"/>
            <a:ext cx="3810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6096794" y="3047206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7163594" y="3047206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rot="5400000">
            <a:off x="6401594" y="34282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10800000" flipV="1">
            <a:off x="7315200" y="4724400"/>
            <a:ext cx="6096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791200" y="4724400"/>
            <a:ext cx="6858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10800000">
            <a:off x="5638800" y="5486400"/>
            <a:ext cx="991394" cy="304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7315200" y="55626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>
            <a:off x="6477794" y="59428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5240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3 de face avant déformation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48200" y="15240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3 de face déformée et ajouter des flèches dans le sens des efforts de traction, compression et flexion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28600" y="41148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3 de côté avant déformation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48200" y="4038600"/>
            <a:ext cx="419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photo de la fondation isolée 3 de côté déformée et ajouter des flèches dans le sens des efforts de traction, compression et flexion</a:t>
            </a:r>
            <a:endParaRPr lang="fr-FR" dirty="0"/>
          </a:p>
        </p:txBody>
      </p:sp>
      <p:pic>
        <p:nvPicPr>
          <p:cNvPr id="10" name="Image 9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11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DSCF120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4062200"/>
            <a:ext cx="4114800" cy="2318414"/>
          </a:xfrm>
          <a:prstGeom prst="rect">
            <a:avLst/>
          </a:prstGeom>
        </p:spPr>
      </p:pic>
      <p:pic>
        <p:nvPicPr>
          <p:cNvPr id="13" name="Image 12" descr="DSCF113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24400" y="1600200"/>
            <a:ext cx="4031030" cy="2271215"/>
          </a:xfrm>
          <a:prstGeom prst="rect">
            <a:avLst/>
          </a:prstGeom>
        </p:spPr>
      </p:pic>
      <p:pic>
        <p:nvPicPr>
          <p:cNvPr id="14" name="Image 13" descr="DSCF119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24400" y="4038600"/>
            <a:ext cx="4149115" cy="2337748"/>
          </a:xfrm>
          <a:prstGeom prst="rect">
            <a:avLst/>
          </a:prstGeom>
        </p:spPr>
      </p:pic>
      <p:pic>
        <p:nvPicPr>
          <p:cNvPr id="15" name="Image 14" descr="DSCF1133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04800" y="1524000"/>
            <a:ext cx="4192514" cy="2362200"/>
          </a:xfrm>
          <a:prstGeom prst="rect">
            <a:avLst/>
          </a:prstGeom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isolée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10800000" flipV="1">
            <a:off x="7315200" y="2514600"/>
            <a:ext cx="381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400800" y="2514600"/>
            <a:ext cx="4572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>
            <a:off x="6400800" y="34290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315200" y="34290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>
            <a:off x="6630194" y="34282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0800000" flipV="1">
            <a:off x="7086600" y="4953000"/>
            <a:ext cx="6096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867400" y="4876800"/>
            <a:ext cx="6858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 flipV="1">
            <a:off x="5867400" y="6171406"/>
            <a:ext cx="8389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7162800" y="61722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>
            <a:off x="6477794" y="5942806"/>
            <a:ext cx="9144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48200" y="1752600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On conclut que plus la fondation est haute, et plus elle est résistante aux efforts.</a:t>
            </a:r>
            <a:endParaRPr lang="fr-FR" sz="4000" dirty="0"/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DSCF113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04799" y="1752600"/>
            <a:ext cx="4344969" cy="373380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Semelle isolée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828800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Réalisation d’une maquette de fondation</a:t>
            </a:r>
          </a:p>
        </p:txBody>
      </p:sp>
      <p:pic>
        <p:nvPicPr>
          <p:cNvPr id="4" name="Image 3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5" name="Picture 2" descr="Entreprise Ratea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04800"/>
            <a:ext cx="4762500" cy="1095376"/>
          </a:xfrm>
          <a:prstGeom prst="rect">
            <a:avLst/>
          </a:prstGeom>
          <a:noFill/>
        </p:spPr>
      </p:pic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209800"/>
            <a:ext cx="8534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1 </a:t>
            </a:r>
            <a:r>
              <a:rPr lang="fr-FR" b="1" dirty="0" smtClean="0"/>
              <a:t>: étude de sol</a:t>
            </a:r>
            <a:r>
              <a:rPr lang="fr-FR" dirty="0" smtClean="0"/>
              <a:t>, métier associé :</a:t>
            </a:r>
            <a:r>
              <a:rPr lang="fr-FR" b="1" dirty="0" smtClean="0"/>
              <a:t>géotechnicien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DSCF11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600" y="2209800"/>
            <a:ext cx="4114800" cy="4267200"/>
          </a:xfrm>
          <a:prstGeom prst="rect">
            <a:avLst/>
          </a:prstGeom>
        </p:spPr>
      </p:pic>
      <p:pic>
        <p:nvPicPr>
          <p:cNvPr id="13" name="Image 12" descr="DSCF114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343400" y="2209800"/>
            <a:ext cx="48006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Matériaux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953000" y="1524000"/>
            <a:ext cx="3733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/>
              <a:t>Les fondations sont constituées de </a:t>
            </a:r>
          </a:p>
          <a:p>
            <a:r>
              <a:rPr lang="fr-FR" sz="3600" b="1" dirty="0" smtClean="0"/>
              <a:t>béton armé</a:t>
            </a:r>
            <a:r>
              <a:rPr lang="fr-FR" sz="3600" dirty="0" smtClean="0"/>
              <a:t> </a:t>
            </a:r>
            <a:r>
              <a:rPr lang="fr-FR" sz="3200" dirty="0" smtClean="0"/>
              <a:t>:</a:t>
            </a:r>
          </a:p>
          <a:p>
            <a:r>
              <a:rPr lang="fr-FR" sz="3200" dirty="0" smtClean="0"/>
              <a:t>-Béton;</a:t>
            </a:r>
          </a:p>
          <a:p>
            <a:r>
              <a:rPr lang="fr-FR" sz="3200" dirty="0" smtClean="0"/>
              <a:t>-Armatures en métal;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photo fondation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953000" y="4343400"/>
            <a:ext cx="4103077" cy="1905000"/>
          </a:xfrm>
          <a:prstGeom prst="rect">
            <a:avLst/>
          </a:prstGeom>
        </p:spPr>
      </p:pic>
      <p:pic>
        <p:nvPicPr>
          <p:cNvPr id="12" name="Image 11" descr="construction 0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1524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209800"/>
            <a:ext cx="8534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une ou des photos de l’étape 2 réalisée par l’ilot 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2 : </a:t>
            </a:r>
            <a:r>
              <a:rPr lang="fr-FR" b="1" dirty="0" smtClean="0"/>
              <a:t>Tracé de l’emplacement</a:t>
            </a:r>
            <a:r>
              <a:rPr lang="fr-FR" dirty="0" smtClean="0"/>
              <a:t>, métier associé : </a:t>
            </a:r>
            <a:r>
              <a:rPr lang="fr-FR" b="1" dirty="0" smtClean="0"/>
              <a:t>Géomètre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4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2209800"/>
            <a:ext cx="8534400" cy="4267200"/>
          </a:xfrm>
          <a:prstGeom prst="rect">
            <a:avLst/>
          </a:prstGeom>
        </p:spPr>
      </p:pic>
      <p:pic>
        <p:nvPicPr>
          <p:cNvPr id="11" name="Image 10" descr="DSCF114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4799" y="2209800"/>
            <a:ext cx="2840089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3 : </a:t>
            </a:r>
            <a:r>
              <a:rPr lang="fr-FR" b="1" dirty="0" smtClean="0"/>
              <a:t>Excavation du terrain</a:t>
            </a:r>
            <a:r>
              <a:rPr lang="fr-FR" dirty="0" smtClean="0"/>
              <a:t>, métier associé : </a:t>
            </a:r>
            <a:r>
              <a:rPr lang="fr-FR" b="1" dirty="0" smtClean="0"/>
              <a:t>Terrassier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8200" y="2286000"/>
            <a:ext cx="7391400" cy="416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4 : </a:t>
            </a:r>
            <a:r>
              <a:rPr lang="fr-FR" b="1" dirty="0" smtClean="0"/>
              <a:t>Tranchée</a:t>
            </a:r>
            <a:r>
              <a:rPr lang="fr-FR" dirty="0" smtClean="0"/>
              <a:t>, métier associé : </a:t>
            </a:r>
            <a:r>
              <a:rPr lang="fr-FR" b="1" dirty="0" smtClean="0"/>
              <a:t>Terrassier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DSCF11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8200" y="2209800"/>
            <a:ext cx="7620000" cy="429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4 : </a:t>
            </a:r>
            <a:r>
              <a:rPr lang="fr-FR" b="1" dirty="0" smtClean="0"/>
              <a:t>Tranchée</a:t>
            </a:r>
            <a:r>
              <a:rPr lang="fr-FR" dirty="0" smtClean="0"/>
              <a:t>, métier associé : </a:t>
            </a:r>
            <a:r>
              <a:rPr lang="fr-FR" b="1" dirty="0" smtClean="0"/>
              <a:t>Terrassier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8200" y="2286000"/>
            <a:ext cx="7543800" cy="425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5 : </a:t>
            </a:r>
            <a:r>
              <a:rPr lang="fr-FR" b="1" dirty="0" smtClean="0"/>
              <a:t>béton de propreté</a:t>
            </a:r>
            <a:r>
              <a:rPr lang="fr-FR" dirty="0" smtClean="0"/>
              <a:t>, métier associé : </a:t>
            </a:r>
            <a:r>
              <a:rPr lang="fr-FR" b="1" dirty="0" smtClean="0"/>
              <a:t>maçon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DSCF116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2133599"/>
            <a:ext cx="5562600" cy="3516365"/>
          </a:xfrm>
          <a:prstGeom prst="rect">
            <a:avLst/>
          </a:prstGeom>
        </p:spPr>
      </p:pic>
      <p:pic>
        <p:nvPicPr>
          <p:cNvPr id="12" name="Image 11" descr="DSCF116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19600" y="3962400"/>
            <a:ext cx="4419600" cy="249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6 : </a:t>
            </a:r>
            <a:r>
              <a:rPr lang="fr-FR" b="1" dirty="0" smtClean="0"/>
              <a:t>mise en place du ferraillages</a:t>
            </a:r>
            <a:r>
              <a:rPr lang="fr-FR" dirty="0" smtClean="0"/>
              <a:t>, métier associé : </a:t>
            </a:r>
            <a:r>
              <a:rPr lang="fr-FR" b="1" dirty="0" smtClean="0"/>
              <a:t>maçon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7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8200" y="2362200"/>
            <a:ext cx="7467600" cy="420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7 : </a:t>
            </a:r>
            <a:r>
              <a:rPr lang="fr-FR" b="1" dirty="0" smtClean="0"/>
              <a:t>Réalisation du béton</a:t>
            </a:r>
            <a:r>
              <a:rPr lang="fr-FR" dirty="0" smtClean="0"/>
              <a:t>, métier associé : </a:t>
            </a:r>
            <a:r>
              <a:rPr lang="fr-FR" b="1" dirty="0" smtClean="0"/>
              <a:t>Maçon ou employé usine à béton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8200" y="2209800"/>
            <a:ext cx="757357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DSCF116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8426" y="2209800"/>
            <a:ext cx="7573574" cy="426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7 : </a:t>
            </a:r>
            <a:r>
              <a:rPr lang="fr-FR" b="1" dirty="0" smtClean="0"/>
              <a:t>Réalisation du béton</a:t>
            </a:r>
            <a:r>
              <a:rPr lang="fr-FR" dirty="0" smtClean="0"/>
              <a:t>, métier associé : </a:t>
            </a:r>
            <a:r>
              <a:rPr lang="fr-FR" b="1" dirty="0" smtClean="0"/>
              <a:t>Maçon ou employé usine à béton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DSCF11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800" y="2209800"/>
            <a:ext cx="7573574" cy="426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7 : </a:t>
            </a:r>
            <a:r>
              <a:rPr lang="fr-FR" b="1" dirty="0" smtClean="0"/>
              <a:t>Réalisation du béton</a:t>
            </a:r>
            <a:r>
              <a:rPr lang="fr-FR" dirty="0" smtClean="0"/>
              <a:t>, métier associé : </a:t>
            </a:r>
            <a:r>
              <a:rPr lang="fr-FR" b="1" dirty="0" smtClean="0"/>
              <a:t>Maçon ou employé usine à béton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676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8 : </a:t>
            </a:r>
            <a:r>
              <a:rPr lang="fr-FR" b="1" dirty="0" smtClean="0"/>
              <a:t>Coulage du béton</a:t>
            </a:r>
            <a:r>
              <a:rPr lang="fr-FR" dirty="0" smtClean="0"/>
              <a:t>, métier associé : </a:t>
            </a:r>
            <a:r>
              <a:rPr lang="fr-FR" b="1" dirty="0" smtClean="0"/>
              <a:t>Maçon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1" name="Image 10" descr="DSCF117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47800" y="2133600"/>
            <a:ext cx="629412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6600" b="1" dirty="0" smtClean="0"/>
              <a:t>Béton</a:t>
            </a:r>
            <a:endParaRPr kumimoji="0" lang="fr-FR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248400" y="3124200"/>
            <a:ext cx="2895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Origine : </a:t>
            </a:r>
          </a:p>
          <a:p>
            <a:r>
              <a:rPr lang="fr-FR" sz="3200" b="1" dirty="0" smtClean="0">
                <a:cs typeface="Arial" pitchFamily="34" charset="0"/>
              </a:rPr>
              <a:t>Sol ou sous-sol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Développement durable :</a:t>
            </a:r>
          </a:p>
          <a:p>
            <a:r>
              <a:rPr lang="fr-FR" sz="3200" b="1" dirty="0" smtClean="0">
                <a:cs typeface="Arial" pitchFamily="34" charset="0"/>
              </a:rPr>
              <a:t>NON-Renouvelable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Disponibilité: </a:t>
            </a:r>
          </a:p>
          <a:p>
            <a:r>
              <a:rPr lang="fr-FR" sz="3200" b="1" dirty="0" smtClean="0">
                <a:cs typeface="Arial" pitchFamily="34" charset="0"/>
              </a:rPr>
              <a:t>Grande</a:t>
            </a:r>
          </a:p>
          <a:p>
            <a:endParaRPr lang="fr-FR" sz="3200" b="1" dirty="0" smtClean="0"/>
          </a:p>
          <a:p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4" name="Image 13" descr="DSCF11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3131594"/>
            <a:ext cx="6019800" cy="33917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1447800"/>
            <a:ext cx="601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400" dirty="0" smtClean="0">
                <a:cs typeface="Arial" pitchFamily="34" charset="0"/>
              </a:rPr>
              <a:t>Matière(s) première(s) : </a:t>
            </a:r>
          </a:p>
          <a:p>
            <a:r>
              <a:rPr lang="fr-FR" sz="4400" b="1" dirty="0" smtClean="0"/>
              <a:t>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8 : </a:t>
            </a:r>
            <a:r>
              <a:rPr lang="fr-FR" b="1" dirty="0" smtClean="0"/>
              <a:t>Coulage du béton</a:t>
            </a:r>
            <a:r>
              <a:rPr lang="fr-FR" dirty="0" smtClean="0"/>
              <a:t>, métier associé : </a:t>
            </a:r>
            <a:r>
              <a:rPr lang="fr-FR" b="1" dirty="0" smtClean="0"/>
              <a:t>Maçon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7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2000" y="2209800"/>
            <a:ext cx="757357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9: </a:t>
            </a:r>
            <a:r>
              <a:rPr lang="fr-FR" b="1" dirty="0" smtClean="0"/>
              <a:t>utilisation d’un </a:t>
            </a:r>
            <a:r>
              <a:rPr lang="fr-FR" b="1" dirty="0" err="1" smtClean="0"/>
              <a:t>débulleur</a:t>
            </a:r>
            <a:r>
              <a:rPr lang="fr-FR" b="1" dirty="0" smtClean="0"/>
              <a:t>, lissage</a:t>
            </a:r>
            <a:r>
              <a:rPr lang="fr-FR" dirty="0" smtClean="0"/>
              <a:t>, métier associé : M</a:t>
            </a:r>
            <a:r>
              <a:rPr lang="fr-FR" b="1" dirty="0" smtClean="0"/>
              <a:t>açon 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2" name="Image 11" descr="DSCF118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67200" y="2209800"/>
            <a:ext cx="4267200" cy="2438400"/>
          </a:xfrm>
          <a:prstGeom prst="rect">
            <a:avLst/>
          </a:prstGeom>
        </p:spPr>
      </p:pic>
      <p:pic>
        <p:nvPicPr>
          <p:cNvPr id="13" name="Image 12" descr="DSCF117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600" y="2209800"/>
            <a:ext cx="3810000" cy="2146679"/>
          </a:xfrm>
          <a:prstGeom prst="rect">
            <a:avLst/>
          </a:prstGeom>
        </p:spPr>
      </p:pic>
      <p:pic>
        <p:nvPicPr>
          <p:cNvPr id="14" name="Image 13" descr="DSCF117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33600" y="4191000"/>
            <a:ext cx="3810000" cy="214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7800" y="274638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fr-FR" sz="4400" dirty="0" smtClean="0"/>
              <a:t>Réalisation d’une maquette présentant les étapes de réalisations d’une fondation filante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8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Résultat obtenu :</a:t>
            </a:r>
            <a:endParaRPr lang="fr-FR" b="1" dirty="0"/>
          </a:p>
        </p:txBody>
      </p:sp>
      <p:pic>
        <p:nvPicPr>
          <p:cNvPr id="6" name="Image 5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2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3400" y="2133600"/>
            <a:ext cx="8001000" cy="450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6600" b="1" dirty="0" smtClean="0"/>
              <a:t>Béton</a:t>
            </a: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248400" y="3048000"/>
            <a:ext cx="2743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Origine : </a:t>
            </a:r>
          </a:p>
          <a:p>
            <a:r>
              <a:rPr lang="fr-FR" sz="3200" b="1" dirty="0" smtClean="0">
                <a:cs typeface="Arial" pitchFamily="34" charset="0"/>
              </a:rPr>
              <a:t>Sol ou sous-sol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Développement durable :</a:t>
            </a:r>
            <a:endParaRPr lang="fr-FR" sz="3200" b="1" dirty="0" smtClean="0">
              <a:cs typeface="Arial" pitchFamily="34" charset="0"/>
            </a:endParaRPr>
          </a:p>
          <a:p>
            <a:r>
              <a:rPr lang="fr-FR" sz="3200" b="1" dirty="0" smtClean="0">
                <a:cs typeface="Arial" pitchFamily="34" charset="0"/>
              </a:rPr>
              <a:t>NON-Renouvelable</a:t>
            </a:r>
            <a:endParaRPr lang="fr-FR" sz="3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Disponibilité : </a:t>
            </a:r>
          </a:p>
          <a:p>
            <a:r>
              <a:rPr lang="fr-FR" sz="3200" b="1" dirty="0" smtClean="0">
                <a:cs typeface="Arial" pitchFamily="34" charset="0"/>
              </a:rPr>
              <a:t>Grande</a:t>
            </a:r>
          </a:p>
          <a:p>
            <a:endParaRPr lang="fr-FR" sz="32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3048000"/>
            <a:ext cx="5943600" cy="33488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5240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400" dirty="0" smtClean="0">
                <a:cs typeface="Arial" pitchFamily="34" charset="0"/>
              </a:rPr>
              <a:t>Matière(s) première(s) : </a:t>
            </a:r>
          </a:p>
          <a:p>
            <a:r>
              <a:rPr lang="fr-FR" sz="4400" b="1" dirty="0" smtClean="0"/>
              <a:t>Gravier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6600" b="1" dirty="0" smtClean="0"/>
              <a:t>Béton</a:t>
            </a:r>
            <a:endParaRPr kumimoji="0" lang="fr-FR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324600" y="3048000"/>
            <a:ext cx="2819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Origine : </a:t>
            </a:r>
          </a:p>
          <a:p>
            <a:r>
              <a:rPr lang="fr-FR" sz="3200" b="1" dirty="0" smtClean="0">
                <a:cs typeface="Arial" pitchFamily="34" charset="0"/>
              </a:rPr>
              <a:t>Sol ou sous-sol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Développement durable:</a:t>
            </a:r>
          </a:p>
          <a:p>
            <a:r>
              <a:rPr lang="fr-FR" sz="3200" b="1" dirty="0" smtClean="0">
                <a:cs typeface="Arial" pitchFamily="34" charset="0"/>
              </a:rPr>
              <a:t>NON-Renouvelable</a:t>
            </a:r>
            <a:endParaRPr lang="fr-FR" sz="3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Disponibilité : </a:t>
            </a:r>
          </a:p>
          <a:p>
            <a:r>
              <a:rPr lang="fr-FR" sz="3200" b="1" dirty="0" smtClean="0">
                <a:cs typeface="Arial" pitchFamily="34" charset="0"/>
              </a:rPr>
              <a:t>Grande</a:t>
            </a:r>
          </a:p>
          <a:p>
            <a:endParaRPr lang="fr-FR" sz="32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DSCF11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3048000"/>
            <a:ext cx="6032919" cy="33991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6002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400" dirty="0" smtClean="0">
                <a:cs typeface="Arial" pitchFamily="34" charset="0"/>
              </a:rPr>
              <a:t>Matière(s) première(s) : </a:t>
            </a:r>
          </a:p>
          <a:p>
            <a:r>
              <a:rPr lang="fr-FR" sz="4400" b="1" dirty="0" smtClean="0"/>
              <a:t>Ciment (calcaire + argile cuit)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6600" b="1" dirty="0" smtClean="0"/>
              <a:t>Béton</a:t>
            </a:r>
            <a:endParaRPr kumimoji="0" lang="fr-FR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logo colle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86600" y="228600"/>
            <a:ext cx="1869257" cy="12953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791200" y="1524000"/>
            <a:ext cx="335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 smtClean="0">
                <a:cs typeface="Arial" pitchFamily="34" charset="0"/>
              </a:rPr>
              <a:t>M. RATEAU nous explique que parfois on rajoute des </a:t>
            </a:r>
            <a:r>
              <a:rPr lang="fr-FR" sz="3200" b="1" dirty="0" smtClean="0">
                <a:cs typeface="Arial" pitchFamily="34" charset="0"/>
              </a:rPr>
              <a:t>adjuvants</a:t>
            </a:r>
            <a:r>
              <a:rPr lang="fr-FR" sz="3200" dirty="0" smtClean="0">
                <a:cs typeface="Arial" pitchFamily="34" charset="0"/>
              </a:rPr>
              <a:t> pour modifier les propriétés du béton comme : </a:t>
            </a:r>
          </a:p>
          <a:p>
            <a:pPr>
              <a:buFontTx/>
              <a:buChar char="-"/>
            </a:pPr>
            <a:r>
              <a:rPr lang="fr-FR" sz="3200" dirty="0" smtClean="0">
                <a:cs typeface="Arial" pitchFamily="34" charset="0"/>
              </a:rPr>
              <a:t>Le temps de prise;</a:t>
            </a:r>
          </a:p>
          <a:p>
            <a:pPr>
              <a:buFontTx/>
              <a:buChar char="-"/>
            </a:pPr>
            <a:r>
              <a:rPr lang="fr-FR" sz="3200" dirty="0" smtClean="0">
                <a:cs typeface="Arial" pitchFamily="34" charset="0"/>
              </a:rPr>
              <a:t>La fluidité…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 batissie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457200"/>
            <a:ext cx="838200" cy="833327"/>
          </a:xfrm>
          <a:prstGeom prst="rect">
            <a:avLst/>
          </a:prstGeom>
        </p:spPr>
      </p:pic>
      <p:pic>
        <p:nvPicPr>
          <p:cNvPr id="9" name="Picture 2" descr="Entreprise Ratea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228600"/>
            <a:ext cx="1295400" cy="1095376"/>
          </a:xfrm>
          <a:prstGeom prst="rect">
            <a:avLst/>
          </a:prstGeom>
          <a:noFill/>
        </p:spPr>
      </p:pic>
      <p:pic>
        <p:nvPicPr>
          <p:cNvPr id="10" name="Image 9" descr="Image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1676400"/>
            <a:ext cx="5562600" cy="4173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1981</Words>
  <Application>Microsoft Office PowerPoint</Application>
  <PresentationFormat>Affichage à l'écran (4:3)</PresentationFormat>
  <Paragraphs>361</Paragraphs>
  <Slides>62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Diapositive 1</vt:lpstr>
      <vt:lpstr>SITUATION DECLENCHANTE</vt:lpstr>
      <vt:lpstr>FONCTION D’USAGE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LES ETAPES DE LA REALISATION DE FONDATIONS ET LES METIERS ASSOCIES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Quelle est l’influence des dimensions, de la forme des fondations et de la nature du sol sur la stabilité des constructions?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A quels efforts sont soumises les fondations? 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Réalisation d’une maquette de fondation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 quoi repose les constructions pour rester stable?</dc:title>
  <dc:creator>College Monge</dc:creator>
  <cp:lastModifiedBy>CDB</cp:lastModifiedBy>
  <cp:revision>201</cp:revision>
  <dcterms:created xsi:type="dcterms:W3CDTF">2014-03-11T10:26:28Z</dcterms:created>
  <dcterms:modified xsi:type="dcterms:W3CDTF">2014-07-09T12:38:06Z</dcterms:modified>
</cp:coreProperties>
</file>