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316" r:id="rId3"/>
    <p:sldId id="270" r:id="rId4"/>
    <p:sldId id="257" r:id="rId5"/>
    <p:sldId id="267" r:id="rId6"/>
    <p:sldId id="269" r:id="rId7"/>
    <p:sldId id="266" r:id="rId8"/>
    <p:sldId id="271" r:id="rId9"/>
    <p:sldId id="273" r:id="rId10"/>
    <p:sldId id="317" r:id="rId11"/>
    <p:sldId id="274" r:id="rId12"/>
    <p:sldId id="275" r:id="rId13"/>
    <p:sldId id="277" r:id="rId14"/>
    <p:sldId id="258" r:id="rId15"/>
    <p:sldId id="259" r:id="rId16"/>
    <p:sldId id="278" r:id="rId17"/>
    <p:sldId id="279" r:id="rId18"/>
    <p:sldId id="280" r:id="rId19"/>
    <p:sldId id="281" r:id="rId20"/>
    <p:sldId id="282" r:id="rId21"/>
    <p:sldId id="292" r:id="rId22"/>
    <p:sldId id="290" r:id="rId23"/>
    <p:sldId id="291" r:id="rId24"/>
    <p:sldId id="301" r:id="rId25"/>
    <p:sldId id="283" r:id="rId26"/>
    <p:sldId id="293" r:id="rId27"/>
    <p:sldId id="284" r:id="rId28"/>
    <p:sldId id="294" r:id="rId29"/>
    <p:sldId id="285" r:id="rId30"/>
    <p:sldId id="295" r:id="rId31"/>
    <p:sldId id="286" r:id="rId32"/>
    <p:sldId id="296" r:id="rId33"/>
    <p:sldId id="287" r:id="rId34"/>
    <p:sldId id="297" r:id="rId35"/>
    <p:sldId id="288" r:id="rId36"/>
    <p:sldId id="298" r:id="rId37"/>
    <p:sldId id="289" r:id="rId38"/>
    <p:sldId id="299" r:id="rId39"/>
    <p:sldId id="300" r:id="rId40"/>
    <p:sldId id="314" r:id="rId41"/>
    <p:sldId id="302" r:id="rId42"/>
    <p:sldId id="303" r:id="rId43"/>
    <p:sldId id="305" r:id="rId44"/>
    <p:sldId id="304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5" r:id="rId5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DA7E92-3BC1-4E09-AA1F-6C89094972AB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77B3D-D94E-4A19-A3B3-D80CCEFEE72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77B3D-D94E-4A19-A3B3-D80CCEFEE72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22C-6E85-45C7-8725-9AE41D3C2F15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E99-F864-4BE2-9309-14722771A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22C-6E85-45C7-8725-9AE41D3C2F15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E99-F864-4BE2-9309-14722771A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22C-6E85-45C7-8725-9AE41D3C2F15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E99-F864-4BE2-9309-14722771A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22C-6E85-45C7-8725-9AE41D3C2F15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E99-F864-4BE2-9309-14722771A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22C-6E85-45C7-8725-9AE41D3C2F15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E99-F864-4BE2-9309-14722771A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22C-6E85-45C7-8725-9AE41D3C2F15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E99-F864-4BE2-9309-14722771A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22C-6E85-45C7-8725-9AE41D3C2F15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E99-F864-4BE2-9309-14722771A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22C-6E85-45C7-8725-9AE41D3C2F15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E99-F864-4BE2-9309-14722771A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22C-6E85-45C7-8725-9AE41D3C2F15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E99-F864-4BE2-9309-14722771A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22C-6E85-45C7-8725-9AE41D3C2F15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E99-F864-4BE2-9309-14722771A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522C-6E85-45C7-8725-9AE41D3C2F15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E99-F864-4BE2-9309-14722771A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522C-6E85-45C7-8725-9AE41D3C2F15}" type="datetimeFigureOut">
              <a:rPr lang="fr-FR" smtClean="0"/>
              <a:pPr/>
              <a:t>28/02/2013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30E99-F864-4BE2-9309-14722771A9C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ois.com/environnement/non-au-co2/choix-bois-pour-avenir-durable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farge-france.fr/Fiche-recyclage-Lafarge.pdf" TargetMode="External"/><Relationship Id="rId2" Type="http://schemas.openxmlformats.org/officeDocument/2006/relationships/hyperlink" Target="http://www.assainissement-durable.com/DM/ged/actualites/217bf_dp101-amenagement-durable-l-industrie-du-beton-s-engage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ruiracier.fr/fileadmin/3_publications/Lettres_CA/pdf_des_lettres/LETTRE-CAdeveloppement-durable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onstruiracier.fr/construire-responsable/environnemen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is.com/environnement/non-au-co2/choix-bois-pour-avenir-durabl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ois.com/webtv/bois-recyclag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ruirebois.fr/catalogue/index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ruirebois.fr/catalogue/index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ruirebois.fr/catalogue/index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ruirebois.fr/catalogue/index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bois.com/webtv/fabrication-lamelle-coll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truirebois.fr/catalogue/index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ciments.fr/publications/ciments-betons/collection-technique-cimbeton/ct-b51" TargetMode="External"/><Relationship Id="rId2" Type="http://schemas.openxmlformats.org/officeDocument/2006/relationships/hyperlink" Target="http://www.infociments.fr/betons/composition/constituant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onstruiracier.fr/tout-sur-lacier/quest-ce-que-lacier/le-materiau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is.com/webtv/cycle-vie-bois" TargetMode="External"/><Relationship Id="rId2" Type="http://schemas.openxmlformats.org/officeDocument/2006/relationships/hyperlink" Target="http://www.bois.com/environnement/role-fore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 Black" pitchFamily="34" charset="0"/>
              </a:rPr>
              <a:t>Comment supporter un plancher dans une construction?</a:t>
            </a:r>
            <a:endParaRPr lang="fr-FR" dirty="0"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4143380"/>
            <a:ext cx="6400800" cy="1752600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Les poutres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 descr="insérer l'illus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214290"/>
            <a:ext cx="2143140" cy="1770911"/>
          </a:xfrm>
          <a:prstGeom prst="rect">
            <a:avLst/>
          </a:prstGeom>
        </p:spPr>
      </p:pic>
      <p:pic>
        <p:nvPicPr>
          <p:cNvPr id="6" name="Image 5" descr="insérer l'illus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857760"/>
            <a:ext cx="2143140" cy="1770911"/>
          </a:xfrm>
          <a:prstGeom prst="rect">
            <a:avLst/>
          </a:prstGeom>
        </p:spPr>
      </p:pic>
      <p:pic>
        <p:nvPicPr>
          <p:cNvPr id="7" name="Image 6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oneTexte 7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100013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Développement durable et recyclage.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58" y="2071678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Indiquer ici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la définition que vous trouverez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2"/>
              </a:rPr>
              <a:t>ici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noProof="0" dirty="0" smtClean="0">
                <a:solidFill>
                  <a:schemeClr val="tx1">
                    <a:tint val="75000"/>
                  </a:schemeClr>
                </a:solidFill>
              </a:rPr>
              <a:t>Qu’est-ce que c’est?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100013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Développement durable et recyclage.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58" y="2071678"/>
            <a:ext cx="8501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Indiquer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ici l’impact de la transformation des matières premières pour obtenir le matériaux en terme de développement durable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C’est-à-dire est-ce que transformer la matière première en le matériau consomme beaucoup d’énergie?</a:t>
            </a:r>
            <a:endParaRPr lang="fr-FR" i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Indiquer aussi l’impact du </a:t>
            </a:r>
            <a:r>
              <a:rPr lang="fr-FR" dirty="0">
                <a:latin typeface="Arial" pitchFamily="34" charset="0"/>
                <a:cs typeface="Arial" pitchFamily="34" charset="0"/>
              </a:rPr>
              <a:t>recyclage en terme de développement durable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 C’est-à-dire est-ce que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recycler le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matériau consomme beaucoup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d’énergie?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La(les) matière(s) première(s) est(sont) elle(s) renouvelable(s)? Un matière première est renouvelable si elle est issue du vivant(animal, végétal).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Utiliser la recherche de l’information numérique si nécessaire.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Impact de la transformation des matières premières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b="1" dirty="0" smtClean="0">
                <a:latin typeface="Arial" pitchFamily="34" charset="0"/>
                <a:cs typeface="Arial" pitchFamily="34" charset="0"/>
                <a:hlinkClick r:id="rId2"/>
              </a:rPr>
              <a:t>ICI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Impact du recyclage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b="1" dirty="0" smtClean="0">
                <a:latin typeface="Arial" pitchFamily="34" charset="0"/>
                <a:cs typeface="Arial" pitchFamily="34" charset="0"/>
                <a:hlinkClick r:id="rId3"/>
              </a:rPr>
              <a:t>ICI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La(les) matière(s) première(s) est(sont) elle(s) renouvelable(s)?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Béton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100013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Développement durable et recyclage.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noProof="0" dirty="0" smtClean="0">
                <a:solidFill>
                  <a:schemeClr val="tx1">
                    <a:tint val="75000"/>
                  </a:schemeClr>
                </a:solidFill>
              </a:rPr>
              <a:t>Métal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7158" y="2071678"/>
            <a:ext cx="8501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Indiquer ici l’impact de la transformation des matières premières pour obtenir le matériaux en terme de développement durable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C’est-à-dire est-ce que transformer la matière première en le matériau consomme beaucoup d’énergie?</a:t>
            </a:r>
            <a:endParaRPr lang="fr-FR" i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Indiquer aussi l’impact du </a:t>
            </a:r>
            <a:r>
              <a:rPr lang="fr-FR" dirty="0">
                <a:latin typeface="Arial" pitchFamily="34" charset="0"/>
                <a:cs typeface="Arial" pitchFamily="34" charset="0"/>
              </a:rPr>
              <a:t>recyclage en terme de développement durable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 C’est-à-dire est-ce que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recycler le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matériau consomme beaucoup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d’énergie?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La(les) matière(s) première(s) est(sont) elle(s) renouvelable(s)? Un matière première est renouvelable si elle est issue du vivant(animal, végétal).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Utiliser la recherche de l’information numérique si nécessaire.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Impact de la transformation des matières premières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b="1" dirty="0" smtClean="0">
                <a:latin typeface="Arial" pitchFamily="34" charset="0"/>
                <a:cs typeface="Arial" pitchFamily="34" charset="0"/>
                <a:hlinkClick r:id="rId3"/>
              </a:rPr>
              <a:t>ICI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Impact du recyclage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b="1" dirty="0" smtClean="0">
                <a:latin typeface="Arial" pitchFamily="34" charset="0"/>
                <a:cs typeface="Arial" pitchFamily="34" charset="0"/>
                <a:hlinkClick r:id="rId4"/>
              </a:rPr>
              <a:t>ICI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La(les) matière(s) première(s) est(sont) elle(s) renouvelable(s)?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1000132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Développement durable et recyclage.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Bois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7158" y="2071678"/>
            <a:ext cx="8501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Indiquer ici l’impact de la transformation des matières premières pour obtenir le matériaux en terme de développement durable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C’est-à-dire est-ce que transformer la matière première en le matériau consomme beaucoup d’énergie?</a:t>
            </a:r>
            <a:endParaRPr lang="fr-FR" i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Indiquer aussi l’impact du </a:t>
            </a:r>
            <a:r>
              <a:rPr lang="fr-FR" dirty="0">
                <a:latin typeface="Arial" pitchFamily="34" charset="0"/>
                <a:cs typeface="Arial" pitchFamily="34" charset="0"/>
              </a:rPr>
              <a:t>recyclage en terme de développement durable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 C’est-à-dire est-ce que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recycler le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matériau consomme beaucoup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d’énergie?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La(les) matière(s) première(s) est(sont) elle(s) renouvelable(s)? Un matière première est renouvelable si elle est issue du vivant(animal, végétal).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Utiliser la recherche de l’information numérique si nécessaire.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Impact de la transformation des matières premières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b="1" dirty="0" smtClean="0">
                <a:latin typeface="Arial" pitchFamily="34" charset="0"/>
                <a:cs typeface="Arial" pitchFamily="34" charset="0"/>
                <a:hlinkClick r:id="rId3"/>
              </a:rPr>
              <a:t>ICI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Impact du recyclage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b="1" dirty="0" smtClean="0">
                <a:latin typeface="Arial" pitchFamily="34" charset="0"/>
                <a:cs typeface="Arial" pitchFamily="34" charset="0"/>
                <a:hlinkClick r:id="rId4"/>
              </a:rPr>
              <a:t>ICI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La(les) matière(s) première(s) est(sont) elle(s) renouvelable(s)?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1000132"/>
          </a:xfrm>
        </p:spPr>
        <p:txBody>
          <a:bodyPr>
            <a:normAutofit/>
          </a:bodyPr>
          <a:lstStyle/>
          <a:p>
            <a:r>
              <a:rPr lang="fr-F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Choix d’une solution</a:t>
            </a:r>
            <a:endParaRPr lang="fr-FR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58" y="2071678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Dans une dynamique favorisant le développement durable, nous avons choisi d’étudier les poutres en bois.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noProof="0" dirty="0" smtClean="0">
                <a:solidFill>
                  <a:schemeClr val="tx1">
                    <a:tint val="75000"/>
                  </a:schemeClr>
                </a:solidFill>
              </a:rPr>
              <a:t>Le bois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 différentes sortes de poutre en bois.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En utilisant la recherche de l’information numérique, et notamment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3"/>
              </a:rPr>
              <a:t>ce lien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donner rapidement une définition et insérer une photo.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Poutre bois massif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 différentes sortes de poutre en bois.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En utilisant la recherche de l’information numérique, et notamment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3"/>
              </a:rPr>
              <a:t>ce lien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donner rapidement une définition et insérer une photo.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Poutre duo/trio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 différentes sortes de poutre en bois.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En utilisant la recherche de l’information numérique, et notamment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3"/>
              </a:rPr>
              <a:t>ce lien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donner rapidement une définition et insérer une photo.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Poutre bois contre collé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 différentes sortes de poutre en bois.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En utilisant la recherche de l’information numérique, et notamment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3"/>
              </a:rPr>
              <a:t>ce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3"/>
              </a:rPr>
              <a:t>lien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et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4"/>
              </a:rPr>
              <a:t>ce lien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donner rapidement une définition et insérer une photo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Poutre bois lamellé collé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642910" y="4286256"/>
            <a:ext cx="3643338" cy="23574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 différentes sortes de poutre en bois.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En utilisant la recherche de l’information numérique, et notamment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3"/>
              </a:rPr>
              <a:t>ce lien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donner rapidement une définition et insérer une photo.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Compléter le schéma du vocabulaire.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Poutre bois composite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36621" t="23437" r="42139" b="13086"/>
          <a:stretch>
            <a:fillRect/>
          </a:stretch>
        </p:blipFill>
        <p:spPr bwMode="auto">
          <a:xfrm>
            <a:off x="785786" y="4929198"/>
            <a:ext cx="73306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Connecteur droit avec flèche 12"/>
          <p:cNvCxnSpPr>
            <a:stCxn id="16" idx="1"/>
          </p:cNvCxnSpPr>
          <p:nvPr/>
        </p:nvCxnSpPr>
        <p:spPr>
          <a:xfrm rot="10800000" flipV="1">
            <a:off x="1285852" y="5185302"/>
            <a:ext cx="785818" cy="2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17" idx="1"/>
          </p:cNvCxnSpPr>
          <p:nvPr/>
        </p:nvCxnSpPr>
        <p:spPr>
          <a:xfrm rot="10800000">
            <a:off x="1214414" y="5715016"/>
            <a:ext cx="714380" cy="541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071670" y="5000636"/>
            <a:ext cx="17859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928794" y="6072206"/>
            <a:ext cx="178595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14348" y="435769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VOCABULAIRE :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Sommaire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4282" y="2357429"/>
            <a:ext cx="8929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Fonction des poutres………………………………………………………………….p3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Des poutres en différents matériaux et de formes différentes……………………p4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Origine des matières premières……………………………………………………..p8</a:t>
            </a: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Développement durable et recyclage……………………………………………….p12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Choix d’une solution…………………………………………………………………..p16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Les différentes sortes de poutre en bois……………………………………………p17</a:t>
            </a: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Démarche suivie………………………………………………………………………p22</a:t>
            </a: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Relevé des dimensions……………………………………………………………....p26 </a:t>
            </a: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Modélisation 3D et Plan 2D………………………………………………………….p27</a:t>
            </a: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Réalisation de maquettes…………………………………………………………….p41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Comparaison…………………………………………………………………………..p51</a:t>
            </a: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Réalisation de la poutre en I…………………………………………………………p55</a:t>
            </a:r>
            <a:endParaRPr lang="fr-FR" dirty="0" smtClean="0"/>
          </a:p>
          <a:p>
            <a:pPr marL="342900" indent="-342900">
              <a:buFont typeface="+mj-lt"/>
              <a:buAutoNum type="arabicPeriod"/>
            </a:pPr>
            <a:endParaRPr lang="fr-FR" dirty="0" smtClean="0"/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Sommaire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Démarche suivie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Nous avons voulu comparer des poutres de même section, mais de formes différentes.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Nous avons dans la classe, comme référence, un madrier de section et de longueur à mesurer .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Toutes les autres poutres auront la même section et la même longueur.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Notre démarche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28662" y="3857628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Insérer ici la photo du madrier en classe</a:t>
            </a:r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Démarche suivie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Nous allons relever des dimensions sur l’objet technique réel et les adapter à la réalisation d’une maquette ou d’un plan.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Notre démarche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Démarche suivie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comparaison se fera d’abord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visuellement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Elle nous permettra de bien comprendre comment les poutres sont constituées.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Pour cela, nous allons modéliser chacune en 3D.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A partir de cette modélisation 3D, nous allons mettre en plan 2D.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Nous allons également réaliser des maquettes. Pour cela, nous allons devoir déterminer l’échelle à utiliser. Nous utiliserons d’abord du PVC, matériau facilement usinable, puis différent bois. 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Notre démarche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Démarche suivie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comparaison pourra s’effectuer par rapport à la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masse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 chacune.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La comparaison pourra alors se poursuivre en terme de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résistance à une charge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Nous fabriquerons une poutre en I taille réelle.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Notre démarche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Relevé des dimensions 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 l’aide d’un mètre à ruban, nous avons relevé les dimensions suivantes (en m, cm et mm) :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Section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: largeur =	m = 		cm = 		mm 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	hauteur =	m = 		cm = 		mm 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Longueur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=	m = 		cm = 		mm 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bois massif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8596" y="4143380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les photos prises par les camarades de votre ilot.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Modélisation 3D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l’image du modèle numérique réalisé avec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Sketchup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bois massif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 2D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les images de la mise en plan réalisée par les camarades de votre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ilôt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bois massif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Modélisation 3D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l’image du modèle numérique réalisé avec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Sketchup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Duo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 2D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les images de la mise en plan réalisée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îlot.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Duo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Modélisation 3D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l’image du modèle numérique réalisé avec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Sketchup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Contre collé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Fonction des poutres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4282" y="2357429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Ecrire ici la fonction d’usage d’une poutre.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Fonction d’usage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14282" y="5103674"/>
            <a:ext cx="87154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Ecrire ici la(les) fonction(s) de service éventuelle d’une poutre.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214282" y="3817791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Fonction de service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 2D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les images de la mise en plan réalisée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Contre collé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Modélisation 3D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l’image du modèle numérique réalisé avec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Sketchup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lamellé collé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 2D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les images de la mise en plan réalisée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lamellé collé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Modélisation 3D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l’image du modèle numérique réalisé avec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Sketchup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composite 1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 2D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les images de la mise en plan réalisée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composite 1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Modélisation 3D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l’image du modèle numérique réalisé avec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Sketchup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Composite 2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 2D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les images de la mise en plan réalisée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Composite 2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Modélisation 3D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l’image du modèle numérique réalisé avec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Sketchup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Composite 3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 2D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les images de la mise en plan réalisée par les camarades de votre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ilot.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Madrier Composite 3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Réalisation de maquettes.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Nous avons à notre disposition du PVC de 6mm d’épaisseur.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Cette épaisseur devra représenter l’épaisseur du madrier soit en mm.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L’échelle sera donc : 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Détermination de l’échelle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8596" y="3143248"/>
            <a:ext cx="84296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dirty="0" smtClean="0">
                <a:latin typeface="Arial" pitchFamily="34" charset="0"/>
                <a:cs typeface="Arial" pitchFamily="34" charset="0"/>
              </a:rPr>
              <a:t>e =  </a:t>
            </a:r>
            <a:endParaRPr lang="fr-FR" sz="8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 poutres en différents matériaux et de formes différentes.</a:t>
            </a:r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14282" y="2357429"/>
            <a:ext cx="87154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sur cette diapositive des photos de poutres de différentes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formes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et indiquer la forme (aide : Menu Insertion, Image, ou Menu Insertion, Zone de texte)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>
                <a:solidFill>
                  <a:schemeClr val="tx1">
                    <a:tint val="75000"/>
                  </a:schemeClr>
                </a:solidFill>
              </a:rPr>
              <a:t>D</a:t>
            </a:r>
            <a:r>
              <a:rPr kumimoji="0" lang="fr-FR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</a:t>
            </a:r>
            <a:r>
              <a:rPr kumimoji="0" lang="fr-FR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poutres en béton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Réalisation de maquettes.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3214686"/>
            <a:ext cx="8501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formule a appliquer est : Dimension maquette = Dimension réelle x échelle.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Donc : 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Section : Largeur maquette = Largeur réelle x échelle =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	Hauteur maquette = Hauteur réelle x échelle = 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Longueur maquette = Longueur réelle x échelle =  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			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Détermination des dimensions à l’échelle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Réalisation de maquettes.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Règles de sécurité et procédure : 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Découpe du brut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Réalisation de maquettes.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Règles de sécurité et procédure : 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Usinage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Réalisation de maquettes.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Procédure : décrire ici la procédure qui a été mise en place pour effectuer les contrôles dimensionnelles des différentes pièces.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Contrôle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Réalisation de maquettes.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Règles de sécurité et procédure : 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Assemblage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Réalisation de maquettes.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Procédure : décrire ici la procédure qui a été mise en place pour effectuer les contrôles dimensionnelles des différentes maquettes.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Contrôle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Réalisation de maquettes.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les photos des différentes phases de réalisation et de contrôle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Photos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Réalisation de maquettes.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les photos des différentes phases de réalisation et de contrôle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Photos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Réalisation de maquettes.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ici les photos des différentes phases de réalisation et de contrôle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Photos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Comparaison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Procédure : décrire ici la procédure qui a été mise en place pour effectuer les comparaisons des différentes maquettes.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Masse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8596" y="3071810"/>
          <a:ext cx="842968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671517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Maquettes PVC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Masse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Bois massif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Duo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Contre collé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Lamellé collé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Composite</a:t>
                      </a:r>
                      <a:r>
                        <a:rPr lang="fr-FR" baseline="0" dirty="0" smtClean="0"/>
                        <a:t> 1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Composite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Composite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14282" y="2357429"/>
            <a:ext cx="87154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sur cette diapositive des photos de poutres de différentes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formes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et indiquer la forme (aide : Menu Insertion, Image, ou Menu Insertion, Zone de texte)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>
                <a:solidFill>
                  <a:schemeClr val="tx1">
                    <a:tint val="75000"/>
                  </a:schemeClr>
                </a:solidFill>
              </a:rPr>
              <a:t>D</a:t>
            </a:r>
            <a:r>
              <a:rPr kumimoji="0" lang="fr-FR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</a:t>
            </a:r>
            <a:r>
              <a:rPr kumimoji="0" lang="fr-FR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poutres en métal</a:t>
            </a: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2428860" y="214290"/>
            <a:ext cx="6400800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Des poutres en différents matériaux et de formes différentes.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Comparaison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Procédure : décrire ici la procédure qui a été mise en place pour effectuer les comparaisons des différentes maquettes.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Masse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8596" y="3071810"/>
          <a:ext cx="842968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671517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Maquettes Bois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Masse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Bois massif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Duo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Contre collé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Lamellé collé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Composite</a:t>
                      </a:r>
                      <a:r>
                        <a:rPr lang="fr-FR" baseline="0" dirty="0" smtClean="0"/>
                        <a:t> 1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Composite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Composite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Comparaison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Procédure : décrire ici la procédure qui a été mise en place pour effectuer les comparaisons des différentes maquettes.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Charge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8596" y="3071810"/>
          <a:ext cx="842968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671517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Maquettes PVC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Fléchissement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Bois massif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Duo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Contre collé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Lamellé collé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Composite</a:t>
                      </a:r>
                      <a:r>
                        <a:rPr lang="fr-FR" baseline="0" dirty="0" smtClean="0"/>
                        <a:t> 1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Composite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Composite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Comparaison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Procédure : décrire ici la procédure qui a été mise en place pour effectuer les comparaisons des différentes maquettes.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Charge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28596" y="3071810"/>
          <a:ext cx="842968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671517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Maquettes Bois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Fléchissement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Bois massif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Duo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Contre collé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Lamellé collé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Composite</a:t>
                      </a:r>
                      <a:r>
                        <a:rPr lang="fr-FR" baseline="0" dirty="0" smtClean="0"/>
                        <a:t> 1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Composite 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Composite 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Réalisation de la poutre en I</a:t>
            </a:r>
            <a:endParaRPr lang="fr-FR" dirty="0"/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57158" y="2071678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Nous ne pouvons pas usiner des longueurs supérieures à 290mm sur la machine à commande numérique.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C’est pourquoi, nous nous limiterons à cette longueur pour notre madrier. 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Usinage des membrures :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Usinage de l’âme :</a:t>
            </a: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Procédé</a:t>
            </a:r>
            <a:endParaRPr lang="fr-FR" sz="6000" dirty="0" smtClean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14282" y="2357429"/>
            <a:ext cx="87154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Insérer sur cette diapositive des photos de poutres de différentes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formes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et indiquer la forme (aide : Menu Insertion, Image, ou Menu Insertion, Zone de texte)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>
                <a:solidFill>
                  <a:schemeClr val="tx1">
                    <a:tint val="75000"/>
                  </a:schemeClr>
                </a:solidFill>
              </a:rPr>
              <a:t>D</a:t>
            </a:r>
            <a:r>
              <a:rPr kumimoji="0" lang="fr-FR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 </a:t>
            </a:r>
            <a:r>
              <a:rPr kumimoji="0" lang="fr-FR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poutres en bois</a:t>
            </a:r>
          </a:p>
        </p:txBody>
      </p:sp>
      <p:sp>
        <p:nvSpPr>
          <p:cNvPr id="12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 poutres en différents matériaux et de formes différentes.</a:t>
            </a:r>
            <a:endParaRPr lang="fr-F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Origine des matières premières</a:t>
            </a:r>
            <a:endParaRPr lang="fr-FR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58" y="2071678"/>
            <a:ext cx="85011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Associer le matériaux à la matière première et identifier </a:t>
            </a:r>
            <a:r>
              <a:rPr lang="fr-FR" dirty="0">
                <a:latin typeface="Arial" pitchFamily="34" charset="0"/>
                <a:cs typeface="Arial" pitchFamily="34" charset="0"/>
              </a:rPr>
              <a:t>l’origine des matières premières et leur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disponibilité.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Utiliser la recherche de l’information numérique si nécessaire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2"/>
              </a:rPr>
              <a:t>ICI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3"/>
              </a:rPr>
              <a:t>LA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Matière(s) première(s)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 </a:t>
            </a:r>
            <a:endParaRPr lang="fr-FR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Origine :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Disponibilité :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Béton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Origine des matières premières</a:t>
            </a:r>
            <a:endParaRPr lang="fr-FR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58" y="2071678"/>
            <a:ext cx="85011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Associer le matériaux à la matière première et identifier l’origine des matières premières et leur disponibilité.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Utiliser la recherche de l’information numérique si nécessaire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2"/>
              </a:rPr>
              <a:t>ICI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Matière(s) première(s) :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Origine :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Disponibilité :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Métal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28860" y="214290"/>
            <a:ext cx="6400800" cy="642942"/>
          </a:xfrm>
        </p:spPr>
        <p:txBody>
          <a:bodyPr>
            <a:normAutofit/>
          </a:bodyPr>
          <a:lstStyle/>
          <a:p>
            <a:r>
              <a:rPr lang="fr-FR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Origine des matières premières</a:t>
            </a:r>
            <a:endParaRPr lang="fr-FR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57158" y="2071678"/>
            <a:ext cx="85011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Associer le matériaux à la matière première et identifier l’origine des matières premières et leur disponibilité.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Utiliser la recherche de l’information numérique si nécessaire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2"/>
              </a:rPr>
              <a:t>ICI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  <a:hlinkClick r:id="rId3"/>
              </a:rPr>
              <a:t>LA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Matière(s) première(s) :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Origine :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Disponibilité :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 7" descr="logo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31396" y="214290"/>
            <a:ext cx="1668836" cy="7230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1000100" y="57148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BEAUNE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14282" y="1071546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6000" dirty="0" smtClean="0">
                <a:solidFill>
                  <a:schemeClr val="tx1">
                    <a:tint val="75000"/>
                  </a:schemeClr>
                </a:solidFill>
              </a:rPr>
              <a:t>Bois</a:t>
            </a: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1960</Words>
  <Application>Microsoft Office PowerPoint</Application>
  <PresentationFormat>Affichage à l'écran (4:3)</PresentationFormat>
  <Paragraphs>463</Paragraphs>
  <Slides>53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53</vt:i4>
      </vt:variant>
    </vt:vector>
  </HeadingPairs>
  <TitlesOfParts>
    <vt:vector size="54" baseType="lpstr">
      <vt:lpstr>Thème Office</vt:lpstr>
      <vt:lpstr>Comment supporter un plancher dans une construction?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supporter un plancher dans une construction?</dc:title>
  <dc:creator>thomas</dc:creator>
  <cp:lastModifiedBy>thomas</cp:lastModifiedBy>
  <cp:revision>59</cp:revision>
  <dcterms:created xsi:type="dcterms:W3CDTF">2013-02-26T15:34:13Z</dcterms:created>
  <dcterms:modified xsi:type="dcterms:W3CDTF">2013-02-28T15:57:32Z</dcterms:modified>
</cp:coreProperties>
</file>