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258" r:id="rId5"/>
    <p:sldId id="304" r:id="rId6"/>
    <p:sldId id="257" r:id="rId7"/>
    <p:sldId id="318" r:id="rId8"/>
    <p:sldId id="319" r:id="rId9"/>
    <p:sldId id="305" r:id="rId10"/>
    <p:sldId id="260" r:id="rId11"/>
    <p:sldId id="259" r:id="rId12"/>
    <p:sldId id="261" r:id="rId13"/>
    <p:sldId id="262" r:id="rId14"/>
    <p:sldId id="320" r:id="rId15"/>
    <p:sldId id="263" r:id="rId16"/>
    <p:sldId id="265" r:id="rId17"/>
    <p:sldId id="306" r:id="rId18"/>
    <p:sldId id="264" r:id="rId19"/>
    <p:sldId id="266" r:id="rId20"/>
    <p:sldId id="268" r:id="rId21"/>
    <p:sldId id="314" r:id="rId22"/>
    <p:sldId id="315" r:id="rId23"/>
    <p:sldId id="316" r:id="rId24"/>
    <p:sldId id="317" r:id="rId25"/>
    <p:sldId id="307" r:id="rId26"/>
    <p:sldId id="267" r:id="rId27"/>
    <p:sldId id="308" r:id="rId28"/>
    <p:sldId id="273" r:id="rId29"/>
    <p:sldId id="274" r:id="rId30"/>
    <p:sldId id="275" r:id="rId31"/>
    <p:sldId id="276" r:id="rId32"/>
    <p:sldId id="277" r:id="rId33"/>
    <p:sldId id="278" r:id="rId34"/>
    <p:sldId id="309" r:id="rId35"/>
    <p:sldId id="280" r:id="rId36"/>
    <p:sldId id="279" r:id="rId37"/>
    <p:sldId id="281" r:id="rId38"/>
    <p:sldId id="282" r:id="rId39"/>
    <p:sldId id="284" r:id="rId40"/>
    <p:sldId id="283" r:id="rId41"/>
    <p:sldId id="285" r:id="rId42"/>
    <p:sldId id="286" r:id="rId43"/>
    <p:sldId id="269" r:id="rId44"/>
    <p:sldId id="270" r:id="rId45"/>
    <p:sldId id="271" r:id="rId46"/>
    <p:sldId id="272" r:id="rId47"/>
    <p:sldId id="310" r:id="rId48"/>
    <p:sldId id="287" r:id="rId49"/>
    <p:sldId id="288" r:id="rId50"/>
    <p:sldId id="289" r:id="rId51"/>
    <p:sldId id="290" r:id="rId52"/>
    <p:sldId id="295" r:id="rId53"/>
    <p:sldId id="311" r:id="rId54"/>
    <p:sldId id="291" r:id="rId55"/>
    <p:sldId id="292" r:id="rId56"/>
    <p:sldId id="293" r:id="rId57"/>
    <p:sldId id="294" r:id="rId58"/>
    <p:sldId id="296" r:id="rId59"/>
    <p:sldId id="312" r:id="rId60"/>
    <p:sldId id="313" r:id="rId61"/>
    <p:sldId id="297" r:id="rId62"/>
    <p:sldId id="298" r:id="rId63"/>
    <p:sldId id="299" r:id="rId64"/>
    <p:sldId id="300" r:id="rId65"/>
    <p:sldId id="301" r:id="rId6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3D55-CB7C-487E-BD42-07093F642E44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0963-E34C-4F89-A769-BD3EC3E768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ciments.fr/betons/composition/constitua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ciments.fr/publications/ciments-betons/collection-technique-cimbeton/ct-b5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ciments.fr/betons/composition/constitua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ciments.fr/publications/ciments-betons/collection-technique-cimbeton/ct-b5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ciments.fr/betons/composition/constitua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ciments.fr/publications/ciments-betons/collection-technique-cimbeton/ct-b5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acier.fr/tout-sur-lacier/quest-ce-que-lacier/le-materi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acier.fr/tout-sur-lacier/quest-ce-que-lacier/le-materi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ondation_(construction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ondation_(construction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ondation_(construction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A6qbihsby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sep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fr/url?sa=t&amp;rct=j&amp;q=cours%20g%C3%A9nie%20civil%20fondation&amp;source=web&amp;cd=2&amp;cad=rja&amp;uact=8&amp;ved=0CDMQFjAB&amp;url=http://www.cours-genie-civil.com/IMG/pdf/cours_fondations-superficielles1_procedes-generaux-de-construction.pdf&amp;ei=TsQ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Sur quoi reposent les constructions pour rester stables?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fondation</a:t>
            </a:r>
            <a:endParaRPr lang="fr-FR" dirty="0"/>
          </a:p>
        </p:txBody>
      </p:sp>
      <p:pic>
        <p:nvPicPr>
          <p:cNvPr id="6" name="Image 5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41986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5334000"/>
            <a:ext cx="4762500" cy="109537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85800" y="5715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Etude réalisée en partenariat avec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De quelles matières premières sont composées les fondations?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des photos des matières premières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Béton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3200" dirty="0" smtClean="0">
                <a:cs typeface="Arial" pitchFamily="34" charset="0"/>
              </a:rPr>
              <a:t>Associer le matériau à la matière première et identifier l’origine des matières premières et leur disponibilité.</a:t>
            </a:r>
          </a:p>
          <a:p>
            <a:r>
              <a:rPr lang="fr-FR" sz="3200" dirty="0" smtClean="0">
                <a:cs typeface="Arial" pitchFamily="34" charset="0"/>
              </a:rPr>
              <a:t>Utiliser la recherche de l’information numérique si nécessaire. </a:t>
            </a:r>
            <a:r>
              <a:rPr lang="fr-FR" sz="3200" dirty="0" smtClean="0">
                <a:cs typeface="Arial" pitchFamily="34" charset="0"/>
                <a:hlinkClick r:id="rId3"/>
              </a:rPr>
              <a:t>ICI</a:t>
            </a:r>
            <a:r>
              <a:rPr lang="fr-FR" sz="3200" dirty="0" smtClean="0">
                <a:cs typeface="Arial" pitchFamily="34" charset="0"/>
              </a:rPr>
              <a:t> </a:t>
            </a:r>
            <a:r>
              <a:rPr lang="fr-FR" sz="3200" dirty="0" smtClean="0">
                <a:cs typeface="Arial" pitchFamily="34" charset="0"/>
                <a:hlinkClick r:id="rId4"/>
              </a:rPr>
              <a:t>LA</a:t>
            </a:r>
            <a:endParaRPr lang="fr-FR" sz="3200" dirty="0" smtClean="0">
              <a:cs typeface="Arial" pitchFamily="34" charset="0"/>
            </a:endParaRPr>
          </a:p>
          <a:p>
            <a:r>
              <a:rPr lang="fr-FR" sz="3200" b="1" dirty="0" smtClean="0">
                <a:cs typeface="Arial" pitchFamily="34" charset="0"/>
              </a:rPr>
              <a:t>Matière(s) première(s) : </a:t>
            </a:r>
          </a:p>
          <a:p>
            <a:r>
              <a:rPr lang="fr-FR" sz="3200" b="1" dirty="0" smtClean="0"/>
              <a:t>-Mat.1. : </a:t>
            </a:r>
          </a:p>
          <a:p>
            <a:r>
              <a:rPr lang="fr-FR" sz="3200" b="1" dirty="0" smtClean="0">
                <a:cs typeface="Arial" pitchFamily="34" charset="0"/>
              </a:rPr>
              <a:t>-Origine :</a:t>
            </a:r>
          </a:p>
          <a:p>
            <a:r>
              <a:rPr lang="fr-FR" sz="3200" b="1" dirty="0" smtClean="0">
                <a:cs typeface="Arial" pitchFamily="34" charset="0"/>
              </a:rPr>
              <a:t>-Disponibilité :</a:t>
            </a:r>
            <a:endParaRPr lang="fr-FR" sz="3200" dirty="0" smtClean="0">
              <a:cs typeface="Arial" pitchFamily="34" charset="0"/>
            </a:endParaRPr>
          </a:p>
          <a:p>
            <a:endParaRPr lang="fr-FR" sz="3200" b="1" dirty="0" smtClean="0"/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Béton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3200" dirty="0" smtClean="0"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sz="3200" dirty="0" smtClean="0">
                <a:cs typeface="Arial" pitchFamily="34" charset="0"/>
              </a:rPr>
              <a:t>Utiliser la recherche de l’information numérique si nécessaire. </a:t>
            </a:r>
            <a:r>
              <a:rPr lang="fr-FR" sz="3200" dirty="0" smtClean="0">
                <a:cs typeface="Arial" pitchFamily="34" charset="0"/>
                <a:hlinkClick r:id="rId3"/>
              </a:rPr>
              <a:t>ICI</a:t>
            </a:r>
            <a:r>
              <a:rPr lang="fr-FR" sz="3200" dirty="0" smtClean="0">
                <a:cs typeface="Arial" pitchFamily="34" charset="0"/>
              </a:rPr>
              <a:t> </a:t>
            </a:r>
            <a:r>
              <a:rPr lang="fr-FR" sz="3200" dirty="0" smtClean="0">
                <a:cs typeface="Arial" pitchFamily="34" charset="0"/>
                <a:hlinkClick r:id="rId4"/>
              </a:rPr>
              <a:t>LA</a:t>
            </a:r>
            <a:endParaRPr lang="fr-FR" sz="3200" dirty="0" smtClean="0">
              <a:cs typeface="Arial" pitchFamily="34" charset="0"/>
            </a:endParaRPr>
          </a:p>
          <a:p>
            <a:r>
              <a:rPr lang="fr-FR" sz="3200" b="1" dirty="0" smtClean="0">
                <a:cs typeface="Arial" pitchFamily="34" charset="0"/>
              </a:rPr>
              <a:t>Matière(s) première(s) : </a:t>
            </a:r>
          </a:p>
          <a:p>
            <a:r>
              <a:rPr lang="fr-FR" sz="3200" b="1" dirty="0" smtClean="0"/>
              <a:t>-Mat.2. : </a:t>
            </a:r>
          </a:p>
          <a:p>
            <a:r>
              <a:rPr lang="fr-FR" sz="3200" b="1" dirty="0" smtClean="0">
                <a:cs typeface="Arial" pitchFamily="34" charset="0"/>
              </a:rPr>
              <a:t>-Origine :</a:t>
            </a:r>
          </a:p>
          <a:p>
            <a:r>
              <a:rPr lang="fr-FR" sz="3200" b="1" dirty="0" smtClean="0">
                <a:cs typeface="Arial" pitchFamily="34" charset="0"/>
              </a:rPr>
              <a:t>-Disponibilité :</a:t>
            </a:r>
            <a:endParaRPr lang="fr-FR" sz="3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Béton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3200" dirty="0" smtClean="0"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sz="3200" dirty="0" smtClean="0">
                <a:cs typeface="Arial" pitchFamily="34" charset="0"/>
              </a:rPr>
              <a:t>Utiliser la recherche de l’information numérique si nécessaire. </a:t>
            </a:r>
            <a:r>
              <a:rPr lang="fr-FR" sz="3200" dirty="0" smtClean="0">
                <a:cs typeface="Arial" pitchFamily="34" charset="0"/>
                <a:hlinkClick r:id="rId3"/>
              </a:rPr>
              <a:t>ICI</a:t>
            </a:r>
            <a:r>
              <a:rPr lang="fr-FR" sz="3200" dirty="0" smtClean="0">
                <a:cs typeface="Arial" pitchFamily="34" charset="0"/>
              </a:rPr>
              <a:t> </a:t>
            </a:r>
            <a:r>
              <a:rPr lang="fr-FR" sz="3200" dirty="0" smtClean="0">
                <a:cs typeface="Arial" pitchFamily="34" charset="0"/>
                <a:hlinkClick r:id="rId4"/>
              </a:rPr>
              <a:t>LA</a:t>
            </a:r>
            <a:endParaRPr lang="fr-FR" sz="3200" dirty="0" smtClean="0">
              <a:cs typeface="Arial" pitchFamily="34" charset="0"/>
            </a:endParaRPr>
          </a:p>
          <a:p>
            <a:r>
              <a:rPr lang="fr-FR" sz="3200" b="1" dirty="0" smtClean="0">
                <a:cs typeface="Arial" pitchFamily="34" charset="0"/>
              </a:rPr>
              <a:t>Matière(s) première(s) : </a:t>
            </a:r>
          </a:p>
          <a:p>
            <a:r>
              <a:rPr lang="fr-FR" sz="3200" b="1" dirty="0" smtClean="0"/>
              <a:t>-Mat.3. :</a:t>
            </a:r>
          </a:p>
          <a:p>
            <a:r>
              <a:rPr lang="fr-FR" sz="3200" b="1" dirty="0" smtClean="0">
                <a:cs typeface="Arial" pitchFamily="34" charset="0"/>
              </a:rPr>
              <a:t>-Origine :</a:t>
            </a:r>
          </a:p>
          <a:p>
            <a:r>
              <a:rPr lang="fr-FR" sz="3200" b="1" dirty="0" smtClean="0">
                <a:cs typeface="Arial" pitchFamily="34" charset="0"/>
              </a:rPr>
              <a:t>-Disponibilité :</a:t>
            </a:r>
            <a:endParaRPr lang="fr-FR" sz="3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Béton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>
                <a:cs typeface="Arial" pitchFamily="34" charset="0"/>
              </a:rPr>
              <a:t>M. RATEAU nous explique que parfois on rajoute des </a:t>
            </a:r>
            <a:r>
              <a:rPr lang="fr-FR" sz="3200" b="1" dirty="0" smtClean="0">
                <a:cs typeface="Arial" pitchFamily="34" charset="0"/>
              </a:rPr>
              <a:t>………………</a:t>
            </a:r>
            <a:r>
              <a:rPr lang="fr-FR" sz="3200" dirty="0" smtClean="0">
                <a:cs typeface="Arial" pitchFamily="34" charset="0"/>
              </a:rPr>
              <a:t> pour modifier les propriétés du béton comme : </a:t>
            </a:r>
            <a:endParaRPr lang="fr-FR" sz="3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Acier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3200" dirty="0" smtClean="0"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sz="3200" dirty="0" smtClean="0">
                <a:cs typeface="Arial" pitchFamily="34" charset="0"/>
              </a:rPr>
              <a:t>Utiliser la recherche de l’information numérique si nécessaire. </a:t>
            </a:r>
            <a:r>
              <a:rPr lang="fr-FR" sz="3200" dirty="0" smtClean="0">
                <a:latin typeface="Arial" pitchFamily="34" charset="0"/>
                <a:cs typeface="Arial" pitchFamily="34" charset="0"/>
                <a:hlinkClick r:id="rId3"/>
              </a:rPr>
              <a:t>ICI</a:t>
            </a:r>
            <a:endParaRPr lang="fr-FR" sz="3200" dirty="0" smtClean="0">
              <a:cs typeface="Arial" pitchFamily="34" charset="0"/>
            </a:endParaRPr>
          </a:p>
          <a:p>
            <a:r>
              <a:rPr lang="fr-FR" sz="3200" b="1" dirty="0" smtClean="0">
                <a:cs typeface="Arial" pitchFamily="34" charset="0"/>
              </a:rPr>
              <a:t>Matière(s) première(s) : </a:t>
            </a:r>
          </a:p>
          <a:p>
            <a:r>
              <a:rPr lang="fr-FR" sz="3200" b="1" dirty="0" smtClean="0"/>
              <a:t>-Mat.1. :</a:t>
            </a:r>
          </a:p>
          <a:p>
            <a:r>
              <a:rPr lang="fr-FR" sz="3200" b="1" dirty="0" smtClean="0">
                <a:cs typeface="Arial" pitchFamily="34" charset="0"/>
              </a:rPr>
              <a:t>-Origine :</a:t>
            </a:r>
          </a:p>
          <a:p>
            <a:r>
              <a:rPr lang="fr-FR" sz="3200" b="1" dirty="0" smtClean="0">
                <a:cs typeface="Arial" pitchFamily="34" charset="0"/>
              </a:rPr>
              <a:t>-Disponibilité :</a:t>
            </a:r>
            <a:endParaRPr lang="fr-FR" sz="3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Matériaux Acier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3200" dirty="0" smtClean="0"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sz="3200" dirty="0" smtClean="0">
                <a:cs typeface="Arial" pitchFamily="34" charset="0"/>
              </a:rPr>
              <a:t>Utiliser la recherche de l’information numérique si nécessaire. </a:t>
            </a:r>
            <a:r>
              <a:rPr lang="fr-FR" sz="3200" dirty="0" smtClean="0">
                <a:latin typeface="Arial" pitchFamily="34" charset="0"/>
                <a:cs typeface="Arial" pitchFamily="34" charset="0"/>
                <a:hlinkClick r:id="rId3"/>
              </a:rPr>
              <a:t>ICI</a:t>
            </a:r>
            <a:endParaRPr lang="fr-FR" sz="3200" dirty="0" smtClean="0">
              <a:cs typeface="Arial" pitchFamily="34" charset="0"/>
            </a:endParaRPr>
          </a:p>
          <a:p>
            <a:r>
              <a:rPr lang="fr-FR" sz="3200" b="1" dirty="0" smtClean="0">
                <a:cs typeface="Arial" pitchFamily="34" charset="0"/>
              </a:rPr>
              <a:t>Matière(s) première(s) : </a:t>
            </a:r>
          </a:p>
          <a:p>
            <a:r>
              <a:rPr lang="fr-FR" sz="3200" b="1" dirty="0" smtClean="0"/>
              <a:t>-Mat.2. :</a:t>
            </a:r>
          </a:p>
          <a:p>
            <a:r>
              <a:rPr lang="fr-FR" sz="3200" b="1" dirty="0" smtClean="0">
                <a:cs typeface="Arial" pitchFamily="34" charset="0"/>
              </a:rPr>
              <a:t>-Origine :</a:t>
            </a:r>
          </a:p>
          <a:p>
            <a:r>
              <a:rPr lang="fr-FR" sz="3200" b="1" dirty="0" smtClean="0">
                <a:cs typeface="Arial" pitchFamily="34" charset="0"/>
              </a:rPr>
              <a:t>-Disponibilité :</a:t>
            </a:r>
            <a:endParaRPr lang="fr-FR" sz="3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MISE EN RELATION CONTRAINTES ET SOLUTIONS TECHNIQUES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Mise en relation contraintes / solutions techniques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Indiquer quels sont les DEUX principaux types de sols et, pour chacun, indiquer les formes des fondations adaptées. </a:t>
            </a:r>
            <a:r>
              <a:rPr lang="fr-FR" sz="3200" dirty="0" smtClean="0">
                <a:hlinkClick r:id="rId3"/>
              </a:rPr>
              <a:t>ICI</a:t>
            </a:r>
            <a:r>
              <a:rPr lang="fr-FR" sz="3200" dirty="0" smtClean="0"/>
              <a:t> </a:t>
            </a:r>
          </a:p>
          <a:p>
            <a:endParaRPr lang="fr-FR" sz="3200" dirty="0" smtClean="0"/>
          </a:p>
          <a:p>
            <a:r>
              <a:rPr lang="fr-FR" sz="3200" dirty="0" smtClean="0"/>
              <a:t>Type de sol 1 : </a:t>
            </a:r>
          </a:p>
          <a:p>
            <a:r>
              <a:rPr lang="fr-FR" sz="3200" dirty="0" smtClean="0"/>
              <a:t>Fondations adaptées :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Mise en relation contraintes / solutions techniques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Indiquer quels sont les DEUX principaux types de sols et, pour chacun, indiquer les formes des fondations adaptées. </a:t>
            </a:r>
            <a:r>
              <a:rPr lang="fr-FR" sz="3200" dirty="0" smtClean="0">
                <a:hlinkClick r:id="rId3"/>
              </a:rPr>
              <a:t>ICI</a:t>
            </a:r>
            <a:r>
              <a:rPr lang="fr-FR" sz="3200" dirty="0" smtClean="0"/>
              <a:t> </a:t>
            </a:r>
          </a:p>
          <a:p>
            <a:endParaRPr lang="fr-FR" sz="3200" dirty="0" smtClean="0"/>
          </a:p>
          <a:p>
            <a:r>
              <a:rPr lang="fr-FR" sz="3200" dirty="0" smtClean="0"/>
              <a:t>Type de sol 2 : </a:t>
            </a:r>
          </a:p>
          <a:p>
            <a:r>
              <a:rPr lang="fr-FR" sz="3200" dirty="0" smtClean="0"/>
              <a:t>Fondation adaptée :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SITUATION </a:t>
            </a:r>
            <a:r>
              <a:rPr lang="fr-FR" dirty="0" smtClean="0"/>
              <a:t>DECLENCHANTE</a:t>
            </a:r>
          </a:p>
          <a:p>
            <a:r>
              <a:rPr lang="fr-FR" dirty="0" smtClean="0"/>
              <a:t>FONCTION </a:t>
            </a:r>
            <a:r>
              <a:rPr lang="fr-FR" dirty="0" smtClean="0"/>
              <a:t>D’USAGE</a:t>
            </a:r>
            <a:endParaRPr lang="fr-FR" dirty="0" smtClean="0"/>
          </a:p>
          <a:p>
            <a:r>
              <a:rPr lang="fr-FR" dirty="0" smtClean="0"/>
              <a:t>MATERIAUX</a:t>
            </a:r>
          </a:p>
          <a:p>
            <a:r>
              <a:rPr lang="fr-FR" dirty="0" smtClean="0"/>
              <a:t>MISE EN RELATION CONTRAINTES ET SOLUTIONS </a:t>
            </a:r>
            <a:r>
              <a:rPr lang="fr-FR" dirty="0" smtClean="0"/>
              <a:t>TECHNIQUES</a:t>
            </a:r>
          </a:p>
          <a:p>
            <a:r>
              <a:rPr lang="fr-FR" dirty="0" smtClean="0"/>
              <a:t>MODELISATION DES DEUX FORMES DE FONDATION ADAPTEE POUR SOL DE BONNE PORTANCE </a:t>
            </a:r>
            <a:endParaRPr lang="fr-FR" dirty="0" smtClean="0"/>
          </a:p>
          <a:p>
            <a:r>
              <a:rPr lang="fr-FR" dirty="0" smtClean="0"/>
              <a:t>LES ETAPES DE LA </a:t>
            </a:r>
            <a:r>
              <a:rPr lang="fr-FR" dirty="0" smtClean="0"/>
              <a:t>REALISATION</a:t>
            </a:r>
          </a:p>
          <a:p>
            <a:r>
              <a:rPr lang="fr-FR" dirty="0" smtClean="0"/>
              <a:t>LES METIERS </a:t>
            </a:r>
            <a:r>
              <a:rPr lang="fr-FR" dirty="0" smtClean="0"/>
              <a:t>ASSOCIES</a:t>
            </a:r>
          </a:p>
          <a:p>
            <a:r>
              <a:rPr lang="fr-FR" dirty="0" smtClean="0"/>
              <a:t>Quelle est l’influence des dimensions et de la forme des fondations et de la nature du sol sur la stabilité des constructions</a:t>
            </a:r>
            <a:r>
              <a:rPr lang="fr-FR" dirty="0" smtClean="0"/>
              <a:t>?</a:t>
            </a:r>
          </a:p>
          <a:p>
            <a:r>
              <a:rPr lang="fr-FR" dirty="0" smtClean="0"/>
              <a:t>A quels efforts sont soumises les fondations (mise en relation avec les armatures choisies)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Mise en relation contraintes / solutions techniques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Indiquer une autre contrainte que le type de sol à prendre en compte </a:t>
            </a:r>
            <a:r>
              <a:rPr lang="fr-FR" sz="3200" dirty="0" smtClean="0">
                <a:hlinkClick r:id="rId3"/>
              </a:rPr>
              <a:t>ICI </a:t>
            </a:r>
            <a:r>
              <a:rPr lang="fr-FR" sz="3200" dirty="0" smtClean="0"/>
              <a:t>et la solution correspondante.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MODELISATION DES DEUX FORMES DE FONDATION ADAPTEE POUR SOL DE BONNE PORTANCE 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MODELISATION DES TROIS FORMES DE FONDATION ADAPTEE POUR SOL DE BONNE PORTANCE 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FONDATION FILANTE ADAPTEE POUR…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 </a:t>
            </a:r>
            <a:r>
              <a:rPr lang="fr-FR" dirty="0" err="1" smtClean="0"/>
              <a:t>imprim</a:t>
            </a:r>
            <a:r>
              <a:rPr lang="fr-FR" dirty="0" smtClean="0"/>
              <a:t> écran de votre modélisation.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MODELISATION DES TROIS FORMES DE FONDATION ADAPTEE POUR SOL DE BONNE PORTANCE 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FONDATION ISOLEE ADAPTEE POUR…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 </a:t>
            </a:r>
            <a:r>
              <a:rPr lang="fr-FR" dirty="0" err="1" smtClean="0"/>
              <a:t>imprim</a:t>
            </a:r>
            <a:r>
              <a:rPr lang="fr-FR" dirty="0" smtClean="0"/>
              <a:t> écran de votre modélisation.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MODELISATION DES TROIS FORMES DE FONDATION ADAPTEE POUR SOL DE BONNE PORTANCE 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FONDATION EN RADIER ADAPTEE POUR…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 </a:t>
            </a:r>
            <a:r>
              <a:rPr lang="fr-FR" dirty="0" err="1" smtClean="0"/>
              <a:t>imprim</a:t>
            </a:r>
            <a:r>
              <a:rPr lang="fr-FR" dirty="0" smtClean="0"/>
              <a:t> écran de votre modélisation.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LES ETAPES DE LA REALISATION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Etapes de réalisation des fondations et métiers associés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114800" y="1524000"/>
            <a:ext cx="457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Regarder </a:t>
            </a:r>
            <a:r>
              <a:rPr lang="fr-FR" sz="3200" dirty="0" smtClean="0">
                <a:hlinkClick r:id="rId3"/>
              </a:rPr>
              <a:t>ICI</a:t>
            </a:r>
            <a:r>
              <a:rPr lang="fr-FR" sz="3200" dirty="0" smtClean="0"/>
              <a:t> et lister les </a:t>
            </a:r>
          </a:p>
          <a:p>
            <a:r>
              <a:rPr lang="fr-FR" sz="3200" dirty="0" smtClean="0"/>
              <a:t>6 étapes principales de réalisation </a:t>
            </a:r>
            <a:r>
              <a:rPr lang="fr-FR" sz="3200" smtClean="0"/>
              <a:t>des fondations:</a:t>
            </a:r>
            <a:endParaRPr lang="fr-FR" sz="3200" dirty="0" smtClean="0"/>
          </a:p>
          <a:p>
            <a:r>
              <a:rPr lang="fr-FR" sz="3200" dirty="0" smtClean="0"/>
              <a:t>-</a:t>
            </a:r>
          </a:p>
          <a:p>
            <a:r>
              <a:rPr lang="fr-FR" sz="3200" dirty="0" smtClean="0"/>
              <a:t>-</a:t>
            </a:r>
          </a:p>
          <a:p>
            <a:r>
              <a:rPr lang="fr-FR" sz="3200" dirty="0" smtClean="0"/>
              <a:t>-</a:t>
            </a:r>
          </a:p>
          <a:p>
            <a:r>
              <a:rPr lang="fr-FR" sz="3200" dirty="0" smtClean="0"/>
              <a:t>-</a:t>
            </a:r>
          </a:p>
          <a:p>
            <a:r>
              <a:rPr lang="fr-FR" sz="3200" dirty="0" smtClean="0"/>
              <a:t>-</a:t>
            </a:r>
          </a:p>
          <a:p>
            <a:r>
              <a:rPr lang="fr-FR" sz="3200" dirty="0" smtClean="0"/>
              <a:t>-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LES METIERS ASSOCIES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1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1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2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2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SITUATION DECLENCHANTE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3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3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4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4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5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5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Etape 6 et métier(s) associé(s)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0" y="15240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6 :</a:t>
            </a:r>
          </a:p>
          <a:p>
            <a:r>
              <a:rPr lang="fr-FR" sz="3200" dirty="0" smtClean="0"/>
              <a:t>Métier associé : Réaliser une fiche métier en utilisant le site de l’</a:t>
            </a:r>
            <a:r>
              <a:rPr lang="fr-FR" sz="3200" dirty="0" smtClean="0">
                <a:hlinkClick r:id="rId3"/>
              </a:rPr>
              <a:t>ONISEP</a:t>
            </a:r>
            <a:endParaRPr lang="fr-FR" sz="3200" dirty="0" smtClean="0"/>
          </a:p>
          <a:p>
            <a:r>
              <a:rPr lang="fr-FR" sz="3200" dirty="0" smtClean="0"/>
              <a:t>(À droite, RECHERCHE LIBRE).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1828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>Quelle est l’influence des dimensions et de la forme des fondations et de la nature du sol sur la stabilité des constructions?</a:t>
            </a:r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Quelle est l’influence des dimensions et de la forme des fondations et de la nature du sol sur la stabilité des constructions?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0" y="1524000"/>
            <a:ext cx="487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Expliquer le protocole de test que nous avons déterminer en classe.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352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votre dessin que vous avez réalisé en classe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657600" y="1524000"/>
            <a:ext cx="502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1 :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276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 </a:t>
            </a:r>
            <a:r>
              <a:rPr lang="fr-FR" dirty="0" err="1" smtClean="0"/>
              <a:t>imprim</a:t>
            </a:r>
            <a:r>
              <a:rPr lang="fr-FR" dirty="0" smtClean="0"/>
              <a:t> écran d’un modèle numérique que vous avez modélisé.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657600" y="1524000"/>
            <a:ext cx="502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2 :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276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 </a:t>
            </a:r>
            <a:r>
              <a:rPr lang="fr-FR" dirty="0" err="1" smtClean="0"/>
              <a:t>imprim</a:t>
            </a:r>
            <a:r>
              <a:rPr lang="fr-FR" dirty="0" smtClean="0"/>
              <a:t> écran du passage dans GCAO3d et un </a:t>
            </a:r>
            <a:r>
              <a:rPr lang="fr-FR" dirty="0" err="1" smtClean="0"/>
              <a:t>imprim</a:t>
            </a:r>
            <a:r>
              <a:rPr lang="fr-FR" dirty="0" smtClean="0"/>
              <a:t> écran du passage dans FAO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657600" y="1524000"/>
            <a:ext cx="502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3 :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276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plusieurs photos de la découpe du brut (réglage butée, découpe, nettoyage…)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04800" y="15240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3200" dirty="0" smtClean="0"/>
              <a:t>Règles de sécurité</a:t>
            </a:r>
          </a:p>
          <a:p>
            <a:pPr algn="ctr"/>
            <a:endParaRPr lang="fr-FR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133600"/>
            <a:ext cx="8610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les règles de sécurité concernant l’utilisation de la scie circulaire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T_Base_Tech</a:t>
            </a:r>
            <a:r>
              <a:rPr lang="fr-FR" dirty="0" smtClean="0"/>
              <a:t>/</a:t>
            </a:r>
            <a:r>
              <a:rPr lang="fr-FR" dirty="0" err="1" smtClean="0"/>
              <a:t>cinquiéme</a:t>
            </a:r>
            <a:r>
              <a:rPr lang="fr-FR" dirty="0" smtClean="0"/>
              <a:t>/fondations/Fiches sécurité/Fiche sécurité scie circulaire)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fondation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10400" cy="1143000"/>
          </a:xfrm>
        </p:spPr>
        <p:txBody>
          <a:bodyPr/>
          <a:lstStyle/>
          <a:p>
            <a:r>
              <a:rPr lang="fr-FR" dirty="0" smtClean="0"/>
              <a:t>Situation </a:t>
            </a:r>
            <a:r>
              <a:rPr lang="fr-FR" dirty="0" err="1" smtClean="0"/>
              <a:t>déclenchante</a:t>
            </a:r>
            <a:endParaRPr lang="fr-FR" dirty="0"/>
          </a:p>
        </p:txBody>
      </p:sp>
      <p:pic>
        <p:nvPicPr>
          <p:cNvPr id="4" name="Espace réservé du contenu 3" descr="libre de droi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498600"/>
            <a:ext cx="3733800" cy="4978400"/>
          </a:xfrm>
        </p:spPr>
      </p:pic>
      <p:pic>
        <p:nvPicPr>
          <p:cNvPr id="6" name="Image 5" descr="logo colleg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91000" y="1524000"/>
            <a:ext cx="47244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s’appelle cette construction?</a:t>
            </a:r>
          </a:p>
          <a:p>
            <a:pPr algn="ctr"/>
            <a:r>
              <a:rPr lang="fr-FR" dirty="0" smtClean="0"/>
              <a:t>Qu’observez-vous?</a:t>
            </a:r>
          </a:p>
          <a:p>
            <a:pPr algn="ctr"/>
            <a:r>
              <a:rPr lang="fr-FR" dirty="0" smtClean="0"/>
              <a:t>A votre avis pourquoi?</a:t>
            </a:r>
          </a:p>
          <a:p>
            <a:pPr algn="ctr"/>
            <a:r>
              <a:rPr lang="fr-FR" dirty="0" smtClean="0"/>
              <a:t>Sur quoi repose une construction et qui a fait défaut ici?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657600" y="1524000"/>
            <a:ext cx="502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Etape 4 :  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276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plusieurs photos de l’usinage (scotch double face, mise en position sur le plateau martyr, usinage, décollage, nettoyage)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04800" y="15240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3200" dirty="0" smtClean="0"/>
              <a:t>Règles de sécurité</a:t>
            </a:r>
          </a:p>
          <a:p>
            <a:pPr algn="ctr"/>
            <a:endParaRPr lang="fr-FR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133600"/>
            <a:ext cx="8610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les règles de sécurité concernant l’utilisation du </a:t>
            </a:r>
            <a:r>
              <a:rPr lang="fr-FR" dirty="0" err="1" smtClean="0"/>
              <a:t>charly</a:t>
            </a:r>
            <a:r>
              <a:rPr lang="fr-FR" dirty="0" smtClean="0"/>
              <a:t> robot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T_Base_Tech</a:t>
            </a:r>
            <a:r>
              <a:rPr lang="fr-FR" dirty="0" smtClean="0"/>
              <a:t>/</a:t>
            </a:r>
            <a:r>
              <a:rPr lang="fr-FR" dirty="0" err="1" smtClean="0"/>
              <a:t>cinquiéme</a:t>
            </a:r>
            <a:r>
              <a:rPr lang="fr-FR" dirty="0" smtClean="0"/>
              <a:t>/fondations/Fiches sécurité/Fiche sécurité </a:t>
            </a:r>
            <a:r>
              <a:rPr lang="fr-FR" dirty="0" err="1" smtClean="0"/>
              <a:t>charly</a:t>
            </a:r>
            <a:r>
              <a:rPr lang="fr-FR" dirty="0" smtClean="0"/>
              <a:t> robot)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de maquettes numériques et en PVC de différentes dimensions et formes en vue de réaliser le test.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04800" y="1524000"/>
            <a:ext cx="861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3200" dirty="0" smtClean="0"/>
              <a:t>Résultats obtenus</a:t>
            </a:r>
          </a:p>
          <a:p>
            <a:pPr algn="ctr"/>
            <a:endParaRPr lang="fr-FR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133600"/>
            <a:ext cx="8610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les photos des diverses maquettes de fondations.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447800"/>
            <a:ext cx="36576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du test dans le sable 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114800" y="1402080"/>
          <a:ext cx="48768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879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Dimensions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Masse</a:t>
                      </a:r>
                      <a:r>
                        <a:rPr lang="fr-FR" baseline="0" dirty="0" smtClean="0"/>
                        <a:t> appliquée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fr-FR" dirty="0" smtClean="0"/>
                        <a:t>Diam 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Diam 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20x20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30x30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40x40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50x50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60x60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70x70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" y="16002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Sable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TEST…Quelle pression faut-il appliquer pour enfoncer la fondation de 6mm?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447800"/>
            <a:ext cx="36576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du test dans la terre 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114800" y="1402080"/>
          <a:ext cx="48768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879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Dimensions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Masse</a:t>
                      </a:r>
                      <a:r>
                        <a:rPr lang="fr-FR" baseline="0" dirty="0" smtClean="0"/>
                        <a:t> appliquée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fr-FR" dirty="0" smtClean="0"/>
                        <a:t>Diam 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Diam 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20x20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30x30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40x40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50x50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60x60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70x70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" y="16002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Terre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TEST…Quelle pression faut-il appliquer pour enfoncer la fondation de 6mm?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TEST…Quelle pression faut-il appliquer pour enfoncer la fondation de 6mm?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447800"/>
            <a:ext cx="36576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du test dans le gravier  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114800" y="1402080"/>
          <a:ext cx="48768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879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Dimensions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Masse</a:t>
                      </a:r>
                      <a:r>
                        <a:rPr lang="fr-FR" baseline="0" dirty="0" smtClean="0"/>
                        <a:t> appliquée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fr-FR" dirty="0" smtClean="0"/>
                        <a:t>Diam 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Diam 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Diam 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20x20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30x30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40x40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50x50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60x60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70x70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" y="16002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fr-FR" sz="3200" dirty="0" smtClean="0"/>
              <a:t>Gravier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Test : Conclusion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447800"/>
            <a:ext cx="36576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" y="16002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14800" y="1447800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Conclure quant à l’influence de la taille des fondations sur la masse à appliquer pour enfoncer la maquette .</a:t>
            </a:r>
          </a:p>
          <a:p>
            <a:r>
              <a:rPr lang="fr-FR" dirty="0" smtClean="0"/>
              <a:t>Classer aussi le sable, le gravier et la terre du moins stable au plus stable.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>A quels efforts sont soumises les fondations (mise en relation avec les armatures choisies)</a:t>
            </a:r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0" y="1524000"/>
            <a:ext cx="487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Fondation filante : </a:t>
            </a:r>
          </a:p>
          <a:p>
            <a:r>
              <a:rPr lang="fr-FR" sz="3200" dirty="0" smtClean="0"/>
              <a:t>Dire pour quel type de sol et quelle charge est adapté ce type de fondations. (voir dans le </a:t>
            </a:r>
            <a:r>
              <a:rPr lang="fr-FR" sz="3200" dirty="0" err="1" smtClean="0"/>
              <a:t>tuto</a:t>
            </a:r>
            <a:r>
              <a:rPr lang="fr-FR" sz="3200" dirty="0" smtClean="0"/>
              <a:t> </a:t>
            </a:r>
            <a:r>
              <a:rPr lang="fr-FR" sz="3200" dirty="0" err="1" smtClean="0"/>
              <a:t>sketchup</a:t>
            </a:r>
            <a:r>
              <a:rPr lang="fr-FR" sz="3200" dirty="0" smtClean="0"/>
              <a:t>)</a:t>
            </a:r>
          </a:p>
          <a:p>
            <a:r>
              <a:rPr lang="fr-FR" sz="3200" dirty="0" smtClean="0"/>
              <a:t>Protocole de test : Expliquer le protocole de test que vous avez utiliser en classe.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352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fondation filante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1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1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FONCTION D’USAGE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2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2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3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3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1 déformée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48200" y="1524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Conclure sur l’influence de la hauteur de la fondation sur la déformation de celle-ci.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d’armature pour fondation filante et indiquer quelles sont les deux parties différentes de cette armature.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48200" y="1524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ARMATURE POUR FONDATION FILANTE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810000" y="1524000"/>
            <a:ext cx="487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3200" dirty="0" smtClean="0"/>
              <a:t>Fondation isolée : </a:t>
            </a:r>
          </a:p>
          <a:p>
            <a:r>
              <a:rPr lang="fr-FR" sz="3200" dirty="0" smtClean="0"/>
              <a:t>Dire pour quel type de sol et quelle charge est adapté ce type de fondations. (voir dans le </a:t>
            </a:r>
            <a:r>
              <a:rPr lang="fr-FR" sz="3200" dirty="0" err="1" smtClean="0"/>
              <a:t>tuto</a:t>
            </a:r>
            <a:r>
              <a:rPr lang="fr-FR" sz="3200" dirty="0" smtClean="0"/>
              <a:t> </a:t>
            </a:r>
            <a:r>
              <a:rPr lang="fr-FR" sz="3200" dirty="0" err="1" smtClean="0"/>
              <a:t>sketchup</a:t>
            </a:r>
            <a:r>
              <a:rPr lang="fr-FR" sz="3200" dirty="0" smtClean="0"/>
              <a:t>)</a:t>
            </a:r>
          </a:p>
          <a:p>
            <a:r>
              <a:rPr lang="fr-FR" sz="3200" dirty="0" smtClean="0"/>
              <a:t>Protocole de test : Expliquer le protocole de test que vous avez utiliser en classe.</a:t>
            </a:r>
          </a:p>
          <a:p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3352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fondation filante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1 de face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1 de face déformée et ajouter des flèches dans le sens des efforts de traction, compression et flexion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48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1 de côté avant déformation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482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1 de côté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2 de face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2 de face déformée et ajouter des flèches dans le sens des efforts de traction, compression et flexion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48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2 de côté avant déformation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482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2 de côté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3 de face avant déformation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3 de face déformée et ajouter des flèches dans le sens des efforts de traction, compression et flexion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48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3 de côté avant déformation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48200" y="4038600"/>
            <a:ext cx="4191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isolée 3 de côté déformée et ajouter des flèches dans le sens des efforts de traction, compression et 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fondation filante 1 déformée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48200" y="1524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Conclure sur l’influence de la hauteur de la fondation sur la déformation de celle-ci.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A quels efforts sont soumis les fondations?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1524000"/>
            <a:ext cx="4191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d’armature pour fondation isolée et indiquer quelles sont les deux parties différentes de cette armature.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48200" y="1524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ARMATURE POUR FONDATION ISOLEE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4800" y="1524000"/>
            <a:ext cx="4572000" cy="4953000"/>
          </a:xfrm>
        </p:spPr>
        <p:txBody>
          <a:bodyPr/>
          <a:lstStyle/>
          <a:p>
            <a:r>
              <a:rPr lang="fr-FR" dirty="0" smtClean="0"/>
              <a:t>Fonction d’usage : Quelle est la fonction d’usage des fondations?</a:t>
            </a:r>
          </a:p>
          <a:p>
            <a:pPr>
              <a:buNone/>
            </a:pPr>
            <a:r>
              <a:rPr lang="fr-FR" dirty="0" smtClean="0"/>
              <a:t>Voir </a:t>
            </a:r>
            <a:r>
              <a:rPr lang="fr-FR" dirty="0" smtClean="0">
                <a:hlinkClick r:id="rId2"/>
              </a:rPr>
              <a:t>ICI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Les fondations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fondation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Réalisation d’une maquette de fondation </a:t>
            </a:r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d’une maquette présentant les étapes de réalisations d’une fondation filante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09800"/>
            <a:ext cx="8534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des photos de l’étape 1 réalisée par l’ilot 1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1 : étude de sol, métier associé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d’une maquette présentant les étapes de réalisations d’une fondation filante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09800"/>
            <a:ext cx="8534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des photos de l’étape 2 réalisée par l’ilot 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2 : Tracé de l’emplacement, métier associé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d’une maquette présentant les étapes de réalisations d’une fondation filante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09800"/>
            <a:ext cx="8534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des photos de l’étape 3 réalisée par l’ilot 3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3 : Excavation du terrain, tranchée, métier associé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d’une maquette présentant les étapes de réalisations d’une fondation filante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09800"/>
            <a:ext cx="8534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des photos de l’étape 4 réalisée par l’ilot 4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4 : Mise en place du ferraillage, métier associé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Réalisation d’une maquette présentant les étapes de réalisations d’une fondation filante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09800"/>
            <a:ext cx="8534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ou des photos de l’étape 6 réalisée par l’ilot 6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Etape 5 : Coulage du béton, métier associé :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RENCONTRE AVEC M. ALAIN RATEAU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4800" y="1524000"/>
            <a:ext cx="4572000" cy="4953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Présentation de la société et de l’intervention de M. RATEAU.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2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fr-FR" sz="4400" dirty="0" smtClean="0"/>
              <a:t>RENCONTRE AVEC M. ALAIN RATEAU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Insérer ici une photo de la rencontre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r>
              <a:rPr lang="fr-FR" dirty="0" smtClean="0"/>
              <a:t>MATERIAUX</a:t>
            </a:r>
            <a:endParaRPr lang="fr-FR" dirty="0"/>
          </a:p>
        </p:txBody>
      </p:sp>
      <p:pic>
        <p:nvPicPr>
          <p:cNvPr id="4" name="Image 3" descr="logo colle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8600"/>
            <a:ext cx="1869257" cy="1295399"/>
          </a:xfrm>
          <a:prstGeom prst="rect">
            <a:avLst/>
          </a:prstGeom>
        </p:spPr>
      </p:pic>
      <p:pic>
        <p:nvPicPr>
          <p:cNvPr id="5" name="Picture 2" descr="Entreprise Ra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7625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2277</Words>
  <Application>Microsoft Office PowerPoint</Application>
  <PresentationFormat>Affichage à l'écran (4:3)</PresentationFormat>
  <Paragraphs>297</Paragraphs>
  <Slides>65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66" baseType="lpstr">
      <vt:lpstr>Thème Office</vt:lpstr>
      <vt:lpstr>Sur quoi reposent les constructions pour rester stables?</vt:lpstr>
      <vt:lpstr>SOMMAIRE</vt:lpstr>
      <vt:lpstr>SITUATION DECLENCHANTE</vt:lpstr>
      <vt:lpstr>Situation déclenchante</vt:lpstr>
      <vt:lpstr>FONCTION D’USAGE</vt:lpstr>
      <vt:lpstr>Diapositive 6</vt:lpstr>
      <vt:lpstr>RENCONTRE AVEC M. ALAIN RATEAU</vt:lpstr>
      <vt:lpstr>Diapositive 8</vt:lpstr>
      <vt:lpstr>MATERIAUX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MISE EN RELATION CONTRAINTES ET SOLUTIONS TECHNIQUES</vt:lpstr>
      <vt:lpstr>Diapositive 18</vt:lpstr>
      <vt:lpstr>Diapositive 19</vt:lpstr>
      <vt:lpstr>Diapositive 20</vt:lpstr>
      <vt:lpstr>MODELISATION DES DEUX FORMES DE FONDATION ADAPTEE POUR SOL DE BONNE PORTANCE </vt:lpstr>
      <vt:lpstr>Diapositive 22</vt:lpstr>
      <vt:lpstr>Diapositive 23</vt:lpstr>
      <vt:lpstr>Diapositive 24</vt:lpstr>
      <vt:lpstr>LES ETAPES DE LA REALISATION</vt:lpstr>
      <vt:lpstr>Diapositive 26</vt:lpstr>
      <vt:lpstr>LES METIERS ASSOCIES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Quelle est l’influence des dimensions et de la forme des fondations et de la nature du sol sur la stabilité des constructions?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A quels efforts sont soumises les fondations (mise en relation avec les armatures choisies)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Réalisation d’une maquette de fondation </vt:lpstr>
      <vt:lpstr>Diapositive 61</vt:lpstr>
      <vt:lpstr>Diapositive 62</vt:lpstr>
      <vt:lpstr>Diapositive 63</vt:lpstr>
      <vt:lpstr>Diapositive 64</vt:lpstr>
      <vt:lpstr>Diapositive 65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 quoi repose les constructions pour rester stable?</dc:title>
  <dc:creator>College Monge</dc:creator>
  <cp:lastModifiedBy>College Monge</cp:lastModifiedBy>
  <cp:revision>75</cp:revision>
  <dcterms:created xsi:type="dcterms:W3CDTF">2014-03-11T10:26:28Z</dcterms:created>
  <dcterms:modified xsi:type="dcterms:W3CDTF">2014-04-02T07:14:46Z</dcterms:modified>
</cp:coreProperties>
</file>