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83" r:id="rId10"/>
    <p:sldId id="263" r:id="rId11"/>
    <p:sldId id="262" r:id="rId12"/>
    <p:sldId id="291" r:id="rId13"/>
    <p:sldId id="264" r:id="rId14"/>
    <p:sldId id="284" r:id="rId15"/>
    <p:sldId id="286" r:id="rId16"/>
    <p:sldId id="267" r:id="rId17"/>
    <p:sldId id="285" r:id="rId18"/>
    <p:sldId id="265" r:id="rId19"/>
    <p:sldId id="289" r:id="rId20"/>
    <p:sldId id="287" r:id="rId21"/>
    <p:sldId id="288" r:id="rId22"/>
    <p:sldId id="292" r:id="rId23"/>
    <p:sldId id="293" r:id="rId24"/>
    <p:sldId id="274" r:id="rId25"/>
    <p:sldId id="275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at de Dijon" initials="RdD" lastIdx="1" clrIdx="0">
    <p:extLst>
      <p:ext uri="{19B8F6BF-5375-455C-9EA6-DF929625EA0E}">
        <p15:presenceInfo xmlns:p15="http://schemas.microsoft.com/office/powerpoint/2012/main" userId="Rectorat de Dij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39:49.0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39:49.0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0BC7-F53F-4A94-A3C8-F48309FEE5DC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C172-9180-4108-8148-EA5944BADE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58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9C172-9180-4108-8148-EA5944BADE6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‹N°› </a:t>
            </a: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15EB8-72CB-448E-8840-AD2510947DD7}" type="slidenum">
              <a:rPr kumimoji="0" lang="fr-FR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7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 userDrawn="1"/>
        </p:nvSpPr>
        <p:spPr bwMode="auto">
          <a:xfrm rot="16200000">
            <a:off x="-1934368" y="3663156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TRAAM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2018-2019 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: Document de travail</a:t>
            </a:r>
          </a:p>
        </p:txBody>
      </p:sp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6200000">
            <a:off x="163513" y="6073775"/>
            <a:ext cx="4000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Dijon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53975" y="1241425"/>
            <a:ext cx="533400" cy="2444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DB5E0-E849-4437-A310-742A852D9015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38" y="1137155"/>
            <a:ext cx="1584176" cy="5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B49C0-539B-452B-9570-967CBCC611A1}" type="slidenum">
              <a:rPr kumimoji="0" lang="en-US" alt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2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9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A7032-522F-4D8D-8A35-5D7FD06BE0D4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09527-3961-4C69-B3DD-4C84AA59ABB6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217097-5761-412C-8593-95F278063E6A}" type="slidenum">
              <a:rPr kumimoji="0" lang="fr-FR" altLang="fr-FR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altLang="fr-FR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7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1238250"/>
            <a:ext cx="53975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22FF8-9250-41DF-8AFB-C6C3B6129138}" type="slidenum">
              <a:rPr kumimoji="0" lang="fr-FR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C2683-32BA-40B9-B938-53F95BB33792}" type="slidenum">
              <a:rPr kumimoji="0" lang="en-US" altLang="fr-FR" sz="28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2800" b="1" i="1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E5AE5-6637-400A-B713-BE4B28B0DDBC}" type="slidenum">
              <a:rPr kumimoji="0" lang="fr-FR" altLang="fr-FR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altLang="fr-FR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0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9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9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76375" y="18891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-15875" y="125253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013B-1E7C-4680-82A9-77D8401BF787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omments" Target="../comments/commen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makecode.mindstorm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" name="Picture 463" descr="C:\Users\Tom\AppData\Local\Microsoft\Windows\Temporary Internet Files\Content.IE5\54P6HUVA\MPj04389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5722814" y="8390557"/>
            <a:ext cx="5970118" cy="327431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2629989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chemeClr val="tx2"/>
                </a:solidFill>
              </a:rPr>
              <a:t>TRAAM 2018-2019</a:t>
            </a:r>
          </a:p>
        </p:txBody>
      </p:sp>
      <p:pic>
        <p:nvPicPr>
          <p:cNvPr id="6" name="Picture 11" descr="C:\Users\Catherine\Documents\2012-2013\technologie_12-13\site\logo-ac-dijon_fr-technolog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5063"/>
            <a:ext cx="35274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03774"/>
            <a:ext cx="2627784" cy="866509"/>
          </a:xfrm>
          <a:prstGeom prst="rect">
            <a:avLst/>
          </a:prstGeom>
        </p:spPr>
      </p:pic>
      <p:pic>
        <p:nvPicPr>
          <p:cNvPr id="1026" name="Picture 2" descr="Résultat de recherche d'images pour &quot;e-tre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71236"/>
            <a:ext cx="2740455" cy="129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FR" altLang="fr-FR" sz="3600" dirty="0" smtClean="0"/>
              <a:t>Séquence 16</a:t>
            </a:r>
            <a:r>
              <a:rPr lang="fr-FR" altLang="fr-FR" sz="3200" dirty="0" smtClean="0"/>
              <a:t>: </a:t>
            </a:r>
            <a:r>
              <a:rPr lang="fr-FR" sz="2800" dirty="0"/>
              <a:t>Comment proposer du mobilier urbain éco design  ? 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76EC3-654C-4771-8ABF-5773213A57D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81339"/>
            <a:ext cx="822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984" y="3759767"/>
            <a:ext cx="1666667" cy="980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1175" y="5037002"/>
            <a:ext cx="1314286" cy="7714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3671" y="4034057"/>
            <a:ext cx="2876190" cy="15523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07180" y="2591061"/>
            <a:ext cx="138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Exposé oral de son projet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87374" y="1541066"/>
            <a:ext cx="8233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CT 6.2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Analyser l’impact environnemental d’un objet et de ses constituants</a:t>
            </a:r>
            <a:endParaRPr lang="fr-FR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CT 3.3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Présenter à l’oral et à l’aide de supports numériques multimédia des solutions techniques au moment des revues de projet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/>
          <a:srcRect l="25135" t="94569" r="71584"/>
          <a:stretch/>
        </p:blipFill>
        <p:spPr>
          <a:xfrm>
            <a:off x="7797830" y="3645024"/>
            <a:ext cx="426950" cy="3972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03922" y="2596107"/>
            <a:ext cx="153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Intégration du prototype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93491" y="2591061"/>
            <a:ext cx="1895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Paramétrage du logiciel de réalité augmentée</a:t>
            </a:r>
            <a:endParaRPr lang="fr-FR" dirty="0"/>
          </a:p>
        </p:txBody>
      </p:sp>
      <p:sp>
        <p:nvSpPr>
          <p:cNvPr id="11" name="Croix 10"/>
          <p:cNvSpPr/>
          <p:nvPr/>
        </p:nvSpPr>
        <p:spPr>
          <a:xfrm>
            <a:off x="7847933" y="4214620"/>
            <a:ext cx="396475" cy="385715"/>
          </a:xfrm>
          <a:prstGeom prst="plus">
            <a:avLst>
              <a:gd name="adj" fmla="val 4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coins arrondis en diagonale 11"/>
          <p:cNvSpPr/>
          <p:nvPr/>
        </p:nvSpPr>
        <p:spPr>
          <a:xfrm>
            <a:off x="7308304" y="4818474"/>
            <a:ext cx="1728192" cy="1217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Canevas du diaporama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4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19 </a:t>
            </a:r>
            <a:r>
              <a:rPr lang="fr-FR" altLang="fr-FR" dirty="0" smtClean="0"/>
              <a:t>: </a:t>
            </a:r>
            <a:r>
              <a:rPr lang="fr-FR" altLang="fr-FR" sz="2800" dirty="0" smtClean="0"/>
              <a:t>Comment circule l'énergie et l'information dans un système autonome ?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1DA38-ECBA-4896-9795-9E5B24E858F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Imag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33993" r="35998" b="33392"/>
          <a:stretch/>
        </p:blipFill>
        <p:spPr bwMode="auto">
          <a:xfrm>
            <a:off x="899592" y="3489151"/>
            <a:ext cx="2880321" cy="224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93" y="5809114"/>
            <a:ext cx="864096" cy="864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484784"/>
            <a:ext cx="8550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703695" algn="r"/>
              </a:tabLst>
            </a:pPr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CT 1.2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Mesurer des grandeurs de manière directe ou indirecte. </a:t>
            </a:r>
            <a:endParaRPr lang="fr-FR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CT 2.1</a:t>
            </a:r>
            <a:r>
              <a:rPr lang="fr-FR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Exprimer sa pensée à l’aide d’outils de description adaptés : croquis, schémas, graphes, diagrammes, tableaux (représentations non normées).</a:t>
            </a:r>
            <a:r>
              <a:rPr lang="fr-FR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959932" y="4363323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7020272" y="551723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60040" y="2420888"/>
            <a:ext cx="820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561975" algn="l"/>
                <a:tab pos="6682740" algn="r"/>
              </a:tabLst>
            </a:pP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Comment adapter la surface solaire au système d’accumulation d’un téléphone ?</a:t>
            </a:r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7395" y="-5416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SimSun" panose="02010600030101010101" pitchFamily="2" charset="-122"/>
              </a:rPr>
              <a:t>Cycle 4 </a:t>
            </a:r>
            <a:r>
              <a:rPr lang="fr-FR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4ème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29737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Calculer, dimensionner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30544" y="297377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expérimenter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b="3696"/>
          <a:stretch/>
        </p:blipFill>
        <p:spPr>
          <a:xfrm>
            <a:off x="4886908" y="3453369"/>
            <a:ext cx="3336617" cy="196959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79841" y="60564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adapter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0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19 </a:t>
            </a:r>
            <a:r>
              <a:rPr lang="fr-FR" altLang="fr-FR" dirty="0" smtClean="0"/>
              <a:t>: </a:t>
            </a:r>
            <a:r>
              <a:rPr lang="fr-FR" altLang="fr-FR" sz="2800" dirty="0" smtClean="0"/>
              <a:t>Comment circule l'énergie et l'information dans un système autonome ?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1DA38-ECBA-4896-9795-9E5B24E858F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15102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561975" algn="l"/>
                <a:tab pos="6682740" algn="r"/>
              </a:tabLst>
            </a:pP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Comment </a:t>
            </a:r>
            <a:r>
              <a:rPr lang="fr-FR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orienter 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la surface solaire </a:t>
            </a:r>
            <a:r>
              <a:rPr lang="fr-FR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pour optimiser la production d’énergie électrique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Image 6" descr="DSC_0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25144"/>
            <a:ext cx="3547886" cy="19956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491880" cy="19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3403"/>
              </p:ext>
            </p:extLst>
          </p:nvPr>
        </p:nvGraphicFramePr>
        <p:xfrm>
          <a:off x="5508104" y="2492896"/>
          <a:ext cx="3528392" cy="619897"/>
        </p:xfrm>
        <a:graphic>
          <a:graphicData uri="http://schemas.openxmlformats.org/drawingml/2006/table">
            <a:tbl>
              <a:tblPr/>
              <a:tblGrid>
                <a:gridCol w="44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434">
                <a:tc>
                  <a:txBody>
                    <a:bodyPr/>
                    <a:lstStyle/>
                    <a:p>
                      <a:pPr algn="just"/>
                      <a:r>
                        <a:rPr lang="fr-FR" sz="700" dirty="0">
                          <a:latin typeface="Arial"/>
                        </a:rPr>
                        <a:t>Angle ( degré)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0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15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30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45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60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75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 dirty="0">
                          <a:latin typeface="Arial"/>
                        </a:rPr>
                        <a:t>90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35"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Intensité I (mA)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9,5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 dirty="0">
                          <a:latin typeface="Arial"/>
                        </a:rPr>
                        <a:t>15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18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19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19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>
                          <a:latin typeface="Arial"/>
                        </a:rPr>
                        <a:t>17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700" dirty="0">
                          <a:latin typeface="Arial"/>
                        </a:rPr>
                        <a:t>15</a:t>
                      </a:r>
                    </a:p>
                  </a:txBody>
                  <a:tcPr marL="36501" marR="36501" marT="18251" marB="1825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 descr="DSC_0312.JPG"/>
          <p:cNvPicPr>
            <a:picLocks noChangeAspect="1"/>
          </p:cNvPicPr>
          <p:nvPr/>
        </p:nvPicPr>
        <p:blipFill rotWithShape="1">
          <a:blip r:embed="rId4" cstate="print"/>
          <a:srcRect r="5555"/>
          <a:stretch/>
        </p:blipFill>
        <p:spPr>
          <a:xfrm>
            <a:off x="467544" y="2564904"/>
            <a:ext cx="2448272" cy="14581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32240" y="57332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Optimiser l’orientation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8144" y="21328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Traiter les données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778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Configurer le banc d’essais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42838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28931" t="8451" r="30110" b="4511"/>
          <a:stretch/>
        </p:blipFill>
        <p:spPr>
          <a:xfrm>
            <a:off x="4644008" y="4797152"/>
            <a:ext cx="576064" cy="1224136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7092280" y="5277582"/>
            <a:ext cx="36004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19434640">
            <a:off x="2765145" y="3484768"/>
            <a:ext cx="360040" cy="770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3428033">
            <a:off x="4439425" y="3401192"/>
            <a:ext cx="360040" cy="89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19 </a:t>
            </a:r>
            <a:r>
              <a:rPr lang="fr-FR" altLang="fr-FR" dirty="0" smtClean="0"/>
              <a:t>: </a:t>
            </a:r>
            <a:r>
              <a:rPr lang="fr-FR" altLang="fr-FR" sz="2800" dirty="0" smtClean="0"/>
              <a:t>Comment circule l'énergie et l'information dans un système autonome ?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1DA38-ECBA-4896-9795-9E5B24E858F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15102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561975" algn="l"/>
                <a:tab pos="6682740" algn="r"/>
              </a:tabLst>
            </a:pP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Comment </a:t>
            </a:r>
            <a:r>
              <a:rPr lang="fr-FR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orienter 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la surface solaire </a:t>
            </a:r>
            <a:r>
              <a:rPr lang="fr-FR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pour optimiser la production d’énergie électrique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074" name="Picture 2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1952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_20190306_183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676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38750"/>
            <a:ext cx="1800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roix 10"/>
          <p:cNvSpPr/>
          <p:nvPr/>
        </p:nvSpPr>
        <p:spPr>
          <a:xfrm>
            <a:off x="4211960" y="4653136"/>
            <a:ext cx="360040" cy="360040"/>
          </a:xfrm>
          <a:prstGeom prst="plus">
            <a:avLst>
              <a:gd name="adj" fmla="val 44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7" name="Picture 5" descr="P_20190306_183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84984"/>
            <a:ext cx="30575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_20190205_143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437112"/>
            <a:ext cx="711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228184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Application, simulation position du soleil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vidéo </a:t>
            </a:r>
            <a:r>
              <a:rPr lang="fr-FR" dirty="0" err="1" smtClean="0"/>
              <a:t>déclenchante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6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19 </a:t>
            </a:r>
            <a:r>
              <a:rPr lang="fr-FR" altLang="fr-FR" dirty="0"/>
              <a:t>:</a:t>
            </a:r>
            <a:r>
              <a:rPr lang="fr-FR" altLang="fr-FR" sz="2800" dirty="0"/>
              <a:t>Comment programmer un système et améliorer son fonctionnement ?</a:t>
            </a:r>
            <a:endParaRPr lang="fr-FR" altLang="fr-FR" sz="2800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D303F-9EAE-4D65-87D1-C9970AC26793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79912" y="65880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</a:t>
            </a:r>
            <a:endParaRPr lang="fr-FR" dirty="0"/>
          </a:p>
        </p:txBody>
      </p:sp>
      <p:pic>
        <p:nvPicPr>
          <p:cNvPr id="1027" name="Picture 3" descr="Screenshot_20190324-085712"/>
          <p:cNvPicPr>
            <a:picLocks noChangeAspect="1" noChangeArrowheads="1"/>
          </p:cNvPicPr>
          <p:nvPr/>
        </p:nvPicPr>
        <p:blipFill>
          <a:blip r:embed="rId2" cstate="print"/>
          <a:srcRect t="-9724" r="-11632" b="13878"/>
          <a:stretch>
            <a:fillRect/>
          </a:stretch>
        </p:blipFill>
        <p:spPr bwMode="auto">
          <a:xfrm>
            <a:off x="4626992" y="3044696"/>
            <a:ext cx="2376264" cy="361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43455"/>
          <a:stretch>
            <a:fillRect/>
          </a:stretch>
        </p:blipFill>
        <p:spPr bwMode="auto">
          <a:xfrm>
            <a:off x="6859240" y="3044696"/>
            <a:ext cx="2177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576" y="2756664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1975" algn="l"/>
                <a:tab pos="6683375" algn="r"/>
              </a:tabLst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Repérage des mouvements de l’arbre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4213" y="1493203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04013" algn="r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CT 1.2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Mesurer des grandeurs de manière directe ou indirecte.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04013" algn="r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CS 1.6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Analyser le fonctionnement et la structure d’un objet, identifier les entrées et sorties.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04013" algn="r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CT 3.1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Exprimer sa pensée à l’aide d’outils de description adaptés : croquis, schémas, graphes, diagrammes, tableaux (représentations non normées).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263865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application </a:t>
            </a:r>
            <a:r>
              <a:rPr lang="fr-FR" dirty="0" err="1" smtClean="0"/>
              <a:t>androïd</a:t>
            </a:r>
            <a:r>
              <a:rPr lang="fr-FR" dirty="0" smtClean="0"/>
              <a:t> : trajectoire du soleil</a:t>
            </a:r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21650" t="30805" r="22832" b="7919"/>
          <a:stretch>
            <a:fillRect/>
          </a:stretch>
        </p:blipFill>
        <p:spPr bwMode="auto">
          <a:xfrm>
            <a:off x="611560" y="3404736"/>
            <a:ext cx="3384376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roix 14"/>
          <p:cNvSpPr/>
          <p:nvPr/>
        </p:nvSpPr>
        <p:spPr>
          <a:xfrm>
            <a:off x="4139952" y="4628872"/>
            <a:ext cx="360040" cy="360040"/>
          </a:xfrm>
          <a:prstGeom prst="plus">
            <a:avLst>
              <a:gd name="adj" fmla="val 38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8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19 </a:t>
            </a:r>
            <a:r>
              <a:rPr lang="fr-FR" altLang="fr-FR" dirty="0"/>
              <a:t>:</a:t>
            </a:r>
            <a:r>
              <a:rPr lang="fr-FR" altLang="fr-FR" sz="2800" dirty="0"/>
              <a:t>Comment programmer un système et améliorer son fonctionnement ?</a:t>
            </a:r>
            <a:endParaRPr lang="fr-FR" altLang="fr-FR" sz="2800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D303F-9EAE-4D65-87D1-C9970AC26793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76256" y="71374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02" y="2493232"/>
            <a:ext cx="3366939" cy="201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3549815"/>
            <a:ext cx="4275583" cy="24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l="55809" t="51679" r="22338" b="28388"/>
          <a:stretch>
            <a:fillRect/>
          </a:stretch>
        </p:blipFill>
        <p:spPr bwMode="auto">
          <a:xfrm>
            <a:off x="744647" y="5305954"/>
            <a:ext cx="18748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l="21553" t="51679" r="55413" b="28387"/>
          <a:stretch>
            <a:fillRect/>
          </a:stretch>
        </p:blipFill>
        <p:spPr bwMode="auto">
          <a:xfrm>
            <a:off x="2725623" y="4585004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331640" y="213459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système à piloter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32031" y="4585004"/>
            <a:ext cx="171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mouvements à coordonner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24128" y="28707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programme à élaborer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9552" y="153762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703695" algn="r"/>
              </a:tabLst>
            </a:pPr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</a:rPr>
              <a:t>CT 4.2 </a:t>
            </a:r>
            <a:r>
              <a:rPr lang="fr-FR" sz="1400" dirty="0">
                <a:latin typeface="Arial" panose="020B0604020202020204" pitchFamily="34" charset="0"/>
                <a:ea typeface="SimSun" panose="02010600030101010101" pitchFamily="2" charset="-122"/>
              </a:rPr>
              <a:t>Appliquer les principes élémentaires de l’algorithmique et du codage à la résolution d’un problème simple.</a:t>
            </a:r>
            <a:endParaRPr lang="fr-FR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8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6DFF9-1B17-4CF8-AE12-0201D9BEA19E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26</a:t>
            </a:r>
            <a:r>
              <a:rPr lang="fr-FR" altLang="fr-FR" sz="3200" dirty="0" smtClean="0"/>
              <a:t> : </a:t>
            </a:r>
            <a:r>
              <a:rPr lang="fr-FR" sz="3200" dirty="0"/>
              <a:t>Comment réaliser le prototype d'un objet connecté </a:t>
            </a:r>
            <a:r>
              <a:rPr lang="fr-FR" dirty="0"/>
              <a:t>?</a:t>
            </a:r>
            <a:r>
              <a:rPr lang="fr-FR" sz="2800" dirty="0"/>
              <a:t> </a:t>
            </a:r>
            <a:endParaRPr lang="fr-FR" altLang="fr-FR" sz="2800" dirty="0" smtClean="0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4202509"/>
            <a:ext cx="664845" cy="217614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3439368"/>
            <a:ext cx="619125" cy="619125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3554437"/>
            <a:ext cx="775970" cy="42545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6193" y="5201343"/>
            <a:ext cx="2354580" cy="159893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5815632"/>
            <a:ext cx="619125" cy="61912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5023544"/>
            <a:ext cx="619125" cy="61912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4231456"/>
            <a:ext cx="619125" cy="619125"/>
          </a:xfrm>
          <a:prstGeom prst="rect">
            <a:avLst/>
          </a:prstGeom>
        </p:spPr>
      </p:pic>
      <p:pic>
        <p:nvPicPr>
          <p:cNvPr id="12290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2967" y="3122389"/>
            <a:ext cx="3501033" cy="18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50381"/>
            <a:ext cx="21147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7885" y="4817888"/>
            <a:ext cx="20748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3059832" y="23303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Recherche de solutions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156176" y="23303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Modélisation 3D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39552" y="235062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 et composants disponibles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7375" y="1484784"/>
            <a:ext cx="8556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 1.3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rechercher des solutions techniques à un problème posé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 1.4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Participer à l’organisation et au déroulement de projets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 1.8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Utiliser une modélisation pour comprendre, formaliser, partager, construire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 2.6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Réaliser de manière collaborative le prototype de tout ou partie d’un objet pour valider une solution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7395" y="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SimSun" panose="02010600030101010101" pitchFamily="2" charset="-122"/>
              </a:rPr>
              <a:t>Cycle 4 </a:t>
            </a:r>
            <a:r>
              <a:rPr lang="fr-FR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3ème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4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6DFF9-1B17-4CF8-AE12-0201D9BEA19E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26</a:t>
            </a:r>
            <a:r>
              <a:rPr lang="fr-FR" altLang="fr-FR" sz="3200" dirty="0" smtClean="0"/>
              <a:t> : </a:t>
            </a:r>
            <a:r>
              <a:rPr lang="fr-FR" sz="3200" dirty="0"/>
              <a:t>Comment réaliser le prototype d'un objet connecté </a:t>
            </a:r>
            <a:r>
              <a:rPr lang="fr-FR" dirty="0"/>
              <a:t>?</a:t>
            </a:r>
            <a:r>
              <a:rPr lang="fr-FR" sz="2800" dirty="0"/>
              <a:t> </a:t>
            </a:r>
            <a:endParaRPr lang="fr-FR" altLang="fr-FR" sz="28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2987824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traces écrites</a:t>
            </a:r>
            <a:endParaRPr lang="fr-FR" dirty="0"/>
          </a:p>
        </p:txBody>
      </p:sp>
      <p:pic>
        <p:nvPicPr>
          <p:cNvPr id="22" name="Image 21" descr="DSC_0266.JPG"/>
          <p:cNvPicPr>
            <a:picLocks noChangeAspect="1"/>
          </p:cNvPicPr>
          <p:nvPr/>
        </p:nvPicPr>
        <p:blipFill>
          <a:blip r:embed="rId2" cstate="print"/>
          <a:srcRect l="16406" r="4547"/>
          <a:stretch>
            <a:fillRect/>
          </a:stretch>
        </p:blipFill>
        <p:spPr>
          <a:xfrm>
            <a:off x="5364088" y="4365104"/>
            <a:ext cx="3053520" cy="2172884"/>
          </a:xfrm>
          <a:prstGeom prst="rect">
            <a:avLst/>
          </a:prstGeom>
        </p:spPr>
      </p:pic>
      <p:pic>
        <p:nvPicPr>
          <p:cNvPr id="23" name="Image 22" descr="DSC_0265.JPG"/>
          <p:cNvPicPr>
            <a:picLocks noChangeAspect="1"/>
          </p:cNvPicPr>
          <p:nvPr/>
        </p:nvPicPr>
        <p:blipFill>
          <a:blip r:embed="rId3" cstate="print"/>
          <a:srcRect l="7300" r="15320"/>
          <a:stretch>
            <a:fillRect/>
          </a:stretch>
        </p:blipFill>
        <p:spPr>
          <a:xfrm>
            <a:off x="5364088" y="1844824"/>
            <a:ext cx="3096344" cy="2250825"/>
          </a:xfrm>
          <a:prstGeom prst="rect">
            <a:avLst/>
          </a:prstGeom>
        </p:spPr>
      </p:pic>
      <p:pic>
        <p:nvPicPr>
          <p:cNvPr id="24" name="Image 23" descr="DSC_0264.JPG"/>
          <p:cNvPicPr>
            <a:picLocks noChangeAspect="1"/>
          </p:cNvPicPr>
          <p:nvPr/>
        </p:nvPicPr>
        <p:blipFill>
          <a:blip r:embed="rId4" cstate="print"/>
          <a:srcRect l="17713" t="5201" r="10626"/>
          <a:stretch>
            <a:fillRect/>
          </a:stretch>
        </p:blipFill>
        <p:spPr>
          <a:xfrm>
            <a:off x="1043608" y="2564904"/>
            <a:ext cx="3240360" cy="24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6DFF9-1B17-4CF8-AE12-0201D9BEA19E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26</a:t>
            </a:r>
            <a:r>
              <a:rPr lang="fr-FR" altLang="fr-FR" sz="3200" dirty="0" smtClean="0"/>
              <a:t> : </a:t>
            </a:r>
            <a:r>
              <a:rPr lang="fr-FR" sz="3200" dirty="0"/>
              <a:t>Comment réaliser le prototype d'un objet connecté </a:t>
            </a:r>
            <a:r>
              <a:rPr lang="fr-FR" dirty="0"/>
              <a:t>?</a:t>
            </a:r>
            <a:r>
              <a:rPr lang="fr-FR" sz="2800" dirty="0"/>
              <a:t> </a:t>
            </a:r>
            <a:endParaRPr lang="fr-FR" altLang="fr-FR" sz="2800" dirty="0" smtClean="0"/>
          </a:p>
        </p:txBody>
      </p:sp>
      <p:pic>
        <p:nvPicPr>
          <p:cNvPr id="46082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792" y="1988840"/>
            <a:ext cx="357028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121224" cy="18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229200"/>
            <a:ext cx="309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2584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1115616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Réalisation du prototype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27584" y="52199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Imprimante 3D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CFAO</a:t>
            </a:r>
            <a:endParaRPr lang="fr-FR" dirty="0"/>
          </a:p>
        </p:txBody>
      </p:sp>
      <p:pic>
        <p:nvPicPr>
          <p:cNvPr id="26" name="Image 25" descr="DSC_0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653136"/>
            <a:ext cx="213973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6DFF9-1B17-4CF8-AE12-0201D9BEA19E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r>
              <a:rPr lang="fr-FR" altLang="fr-FR" sz="3600" dirty="0" smtClean="0"/>
              <a:t>Séquence 26</a:t>
            </a:r>
            <a:r>
              <a:rPr lang="fr-FR" altLang="fr-FR" sz="3200" dirty="0" smtClean="0"/>
              <a:t> : </a:t>
            </a:r>
            <a:r>
              <a:rPr lang="fr-FR" sz="3200" dirty="0"/>
              <a:t>Comment réaliser le prototype d'un objet connecté </a:t>
            </a:r>
            <a:r>
              <a:rPr lang="fr-FR" dirty="0"/>
              <a:t>?</a:t>
            </a:r>
            <a:r>
              <a:rPr lang="fr-FR" sz="2800" dirty="0"/>
              <a:t> </a:t>
            </a:r>
            <a:endParaRPr lang="fr-FR" altLang="fr-FR" sz="2800" dirty="0" smtClean="0"/>
          </a:p>
        </p:txBody>
      </p:sp>
      <p:pic>
        <p:nvPicPr>
          <p:cNvPr id="14" name="Imag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2354580" cy="1598930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52265" t="16700" r="19385" b="61891"/>
          <a:stretch>
            <a:fillRect/>
          </a:stretch>
        </p:blipFill>
        <p:spPr bwMode="auto">
          <a:xfrm>
            <a:off x="3491880" y="4869160"/>
            <a:ext cx="226452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58859" t="41141" r="22241" b="35973"/>
          <a:stretch>
            <a:fillRect/>
          </a:stretch>
        </p:blipFill>
        <p:spPr bwMode="auto">
          <a:xfrm>
            <a:off x="3707904" y="2060848"/>
            <a:ext cx="15609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8"/>
            <a:ext cx="30559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835696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835696" y="44371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stCxn id="12" idx="7"/>
            <a:endCxn id="47107" idx="1"/>
          </p:cNvCxnSpPr>
          <p:nvPr/>
        </p:nvCxnSpPr>
        <p:spPr>
          <a:xfrm flipV="1">
            <a:off x="2327397" y="2816932"/>
            <a:ext cx="1380507" cy="624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5"/>
            <a:endCxn id="47106" idx="1"/>
          </p:cNvCxnSpPr>
          <p:nvPr/>
        </p:nvCxnSpPr>
        <p:spPr>
          <a:xfrm>
            <a:off x="2327397" y="4928813"/>
            <a:ext cx="1164483" cy="624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796136" y="22768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Programmation des mouvements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63888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 </a:t>
            </a:r>
            <a:r>
              <a:rPr lang="fr-FR" dirty="0" err="1" smtClean="0"/>
              <a:t>zénitale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56388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 azimutale</a:t>
            </a:r>
            <a:endParaRPr lang="fr-FR" dirty="0"/>
          </a:p>
        </p:txBody>
      </p:sp>
      <p:pic>
        <p:nvPicPr>
          <p:cNvPr id="22" name="Image 21" descr="DSC_0260.JPG"/>
          <p:cNvPicPr>
            <a:picLocks noChangeAspect="1"/>
          </p:cNvPicPr>
          <p:nvPr/>
        </p:nvPicPr>
        <p:blipFill>
          <a:blip r:embed="rId5" cstate="print"/>
          <a:srcRect l="25766" r="25922"/>
          <a:stretch>
            <a:fillRect/>
          </a:stretch>
        </p:blipFill>
        <p:spPr>
          <a:xfrm>
            <a:off x="6732240" y="4642318"/>
            <a:ext cx="1740968" cy="202704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043608" y="24928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Tests et validation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87374" y="1514768"/>
            <a:ext cx="7008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</a:rPr>
              <a:t>CT 4.2 </a:t>
            </a:r>
            <a:r>
              <a:rPr lang="fr-FR" sz="1400" dirty="0">
                <a:latin typeface="Arial" panose="020B0604020202020204" pitchFamily="34" charset="0"/>
                <a:ea typeface="SimSun" panose="02010600030101010101" pitchFamily="2" charset="-122"/>
              </a:rPr>
              <a:t>Appliquer les principes élémentaires de l’algorithmique et du codage à la résolution d’un problème simple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904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2276872"/>
            <a:ext cx="8270875" cy="3096369"/>
          </a:xfrm>
        </p:spPr>
        <p:txBody>
          <a:bodyPr/>
          <a:lstStyle/>
          <a:p>
            <a:pPr lvl="1" algn="just" eaLnBrk="1" hangingPunct="1">
              <a:buFont typeface="Wingdings 2" panose="05020102010507070707" pitchFamily="18" charset="2"/>
              <a:buNone/>
            </a:pPr>
            <a:r>
              <a:rPr lang="fr-FR" altLang="fr-FR" sz="2800" b="1" dirty="0" smtClean="0"/>
              <a:t>Projet :  </a:t>
            </a:r>
          </a:p>
          <a:p>
            <a:pPr lvl="1" algn="just" eaLnBrk="1" hangingPunct="1">
              <a:buNone/>
            </a:pPr>
            <a:r>
              <a:rPr lang="fr-FR" dirty="0"/>
              <a:t>Comment recharger un objet communiquant et offrir un point d’accès réseau en milieu urbain tout en favorisant la transition énergétique et l’intégration dans l’environnement ? </a:t>
            </a:r>
          </a:p>
          <a:p>
            <a:pPr lvl="1" algn="just" eaLnBrk="1" hangingPunct="1">
              <a:buFont typeface="Wingdings 2" panose="05020102010507070707" pitchFamily="18" charset="2"/>
              <a:buNone/>
            </a:pPr>
            <a:endParaRPr lang="fr-FR" altLang="fr-FR" sz="2800" dirty="0" smtClean="0"/>
          </a:p>
        </p:txBody>
      </p:sp>
      <p:sp>
        <p:nvSpPr>
          <p:cNvPr id="10243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B4FCB-EC02-4259-9DB1-9E24F74EA500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1188" y="-43073"/>
            <a:ext cx="85550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1" dirty="0" smtClean="0"/>
              <a:t>Comment répondre </a:t>
            </a:r>
            <a:r>
              <a:rPr lang="fr-FR" sz="2800" b="1" i="1" dirty="0"/>
              <a:t>à un réel besoin sociétal dans le domaine de la </a:t>
            </a:r>
            <a:r>
              <a:rPr lang="fr-FR" sz="2800" b="1" i="1" dirty="0" smtClean="0"/>
              <a:t>transition</a:t>
            </a:r>
            <a:r>
              <a:rPr lang="fr-FR" sz="2800" dirty="0"/>
              <a:t> </a:t>
            </a:r>
            <a:r>
              <a:rPr lang="fr-FR" sz="2800" b="1" i="1" dirty="0" smtClean="0"/>
              <a:t>énergétique </a:t>
            </a:r>
            <a:r>
              <a:rPr lang="fr-FR" sz="2800" b="1" i="1" dirty="0"/>
              <a:t>et des économies </a:t>
            </a:r>
            <a:r>
              <a:rPr lang="fr-FR" sz="2800" b="1" i="1" dirty="0" smtClean="0"/>
              <a:t>d’énergie</a:t>
            </a:r>
            <a:r>
              <a:rPr lang="fr-FR" sz="2800" b="1" i="1" dirty="0"/>
              <a:t>.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38" y="1137155"/>
            <a:ext cx="1584176" cy="522380"/>
          </a:xfrm>
          <a:prstGeom prst="rect">
            <a:avLst/>
          </a:prstGeom>
        </p:spPr>
      </p:pic>
      <p:pic>
        <p:nvPicPr>
          <p:cNvPr id="7" name="Picture 2" descr="Résultat de recherche d'images pour &quot;e-tre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740455" cy="129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82695" y="0"/>
            <a:ext cx="8370069" cy="990600"/>
          </a:xfrm>
        </p:spPr>
        <p:txBody>
          <a:bodyPr/>
          <a:lstStyle/>
          <a:p>
            <a:r>
              <a:rPr lang="fr-FR" altLang="fr-FR" sz="3600" dirty="0"/>
              <a:t>Séquence 27 </a:t>
            </a:r>
            <a:r>
              <a:rPr lang="fr-FR" altLang="fr-FR" dirty="0"/>
              <a:t>: </a:t>
            </a:r>
            <a:r>
              <a:rPr lang="fr-FR" sz="2600" dirty="0"/>
              <a:t>Comment récupérer, traiter les informations d'un objet connecté dans une application ? </a:t>
            </a:r>
            <a:endParaRPr lang="fr-FR" altLang="fr-FR" sz="2600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BFE09-44D5-4454-AB22-18FEC3BA5A40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fr-FR" sz="1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2695" y="2401468"/>
            <a:ext cx="235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Définir un protocole de test de batterie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/>
          <a:srcRect l="26202" t="25391" r="48339" b="24407"/>
          <a:stretch/>
        </p:blipFill>
        <p:spPr>
          <a:xfrm>
            <a:off x="664761" y="3319339"/>
            <a:ext cx="1298968" cy="14401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/>
          <a:srcRect l="25096" t="40156" r="49446" b="21454"/>
          <a:stretch/>
        </p:blipFill>
        <p:spPr>
          <a:xfrm>
            <a:off x="664761" y="4924180"/>
            <a:ext cx="1443853" cy="1224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1516142"/>
            <a:ext cx="6666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703695" algn="r"/>
              </a:tabLst>
            </a:pPr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</a:rPr>
              <a:t>CT 4.2 </a:t>
            </a:r>
            <a:r>
              <a:rPr lang="fr-FR" sz="1400" dirty="0">
                <a:latin typeface="Arial" panose="020B0604020202020204" pitchFamily="34" charset="0"/>
                <a:ea typeface="SimSun" panose="02010600030101010101" pitchFamily="2" charset="-122"/>
              </a:rPr>
              <a:t>Appliquer les principes élémentaires de l’algorithmique et du codage à la résolution d’un problème simple.</a:t>
            </a:r>
            <a:endParaRPr lang="fr-FR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74734" y="2060164"/>
            <a:ext cx="2761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Programmer et simuler l’affichage de la tension puis le niveau de charge de la batterie.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/>
          <a:srcRect l="1488" t="16584" r="68531" b="25371"/>
          <a:stretch/>
        </p:blipFill>
        <p:spPr>
          <a:xfrm>
            <a:off x="6545192" y="4759499"/>
            <a:ext cx="1852266" cy="20162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369658" y="2326173"/>
            <a:ext cx="228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Modéliser la courbe de décharge de la batterie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1939" y="5157192"/>
            <a:ext cx="1887112" cy="13673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1939" y="3227755"/>
            <a:ext cx="1839545" cy="142762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/>
          <a:srcRect l="47143" t="24194" r="14395" b="42637"/>
          <a:stretch/>
        </p:blipFill>
        <p:spPr>
          <a:xfrm>
            <a:off x="6545192" y="3227755"/>
            <a:ext cx="2376264" cy="1152129"/>
          </a:xfrm>
          <a:prstGeom prst="rect">
            <a:avLst/>
          </a:prstGeom>
        </p:spPr>
      </p:pic>
      <p:sp>
        <p:nvSpPr>
          <p:cNvPr id="18" name="Flèche vers le bas 17"/>
          <p:cNvSpPr/>
          <p:nvPr/>
        </p:nvSpPr>
        <p:spPr>
          <a:xfrm>
            <a:off x="3923928" y="4725144"/>
            <a:ext cx="288032" cy="39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941585" y="2564904"/>
            <a:ext cx="20035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5883814" y="2564904"/>
            <a:ext cx="20035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4182" y="-192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SimSun" panose="02010600030101010101" pitchFamily="2" charset="-122"/>
              </a:rPr>
              <a:t>Cycle 4 3ème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0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82695" y="0"/>
            <a:ext cx="8370069" cy="990600"/>
          </a:xfrm>
        </p:spPr>
        <p:txBody>
          <a:bodyPr/>
          <a:lstStyle/>
          <a:p>
            <a:r>
              <a:rPr lang="fr-FR" altLang="fr-FR" sz="3600" dirty="0"/>
              <a:t>Séquence 27 </a:t>
            </a:r>
            <a:r>
              <a:rPr lang="fr-FR" altLang="fr-FR" dirty="0"/>
              <a:t>: </a:t>
            </a:r>
            <a:r>
              <a:rPr lang="fr-FR" sz="2600" dirty="0"/>
              <a:t>Comment récupérer, traiter les informations d'un objet connecté dans une application ? </a:t>
            </a:r>
            <a:endParaRPr lang="fr-FR" altLang="fr-FR" sz="2600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BFE09-44D5-4454-AB22-18FEC3BA5A40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2695" y="2401468"/>
            <a:ext cx="235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Tester sur le prototype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30016" t="40156" r="52210" b="36061"/>
          <a:stretch/>
        </p:blipFill>
        <p:spPr>
          <a:xfrm>
            <a:off x="693036" y="4979561"/>
            <a:ext cx="1646716" cy="13404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1541170"/>
            <a:ext cx="7065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703695" algn="r"/>
              </a:tabLst>
            </a:pPr>
            <a:r>
              <a:rPr lang="fr-FR" sz="1400" b="1" dirty="0">
                <a:latin typeface="Arial" panose="020B0604020202020204" pitchFamily="34" charset="0"/>
                <a:ea typeface="SimSun" panose="02010600030101010101" pitchFamily="2" charset="-122"/>
              </a:rPr>
              <a:t>CT 2.7 </a:t>
            </a:r>
            <a:r>
              <a:rPr lang="fr-FR" sz="1400" dirty="0">
                <a:latin typeface="Arial" panose="020B0604020202020204" pitchFamily="34" charset="0"/>
                <a:ea typeface="SimSun" panose="02010600030101010101" pitchFamily="2" charset="-122"/>
              </a:rPr>
              <a:t>Imaginer concevoir et programmer des applications informatiques nomades.</a:t>
            </a:r>
            <a:endParaRPr lang="fr-FR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69657" y="2326173"/>
            <a:ext cx="2635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Visualiser les informations d'un objet connecté sur une application informatique nomade, température et charge de la batterie.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4055165" y="4183435"/>
            <a:ext cx="288032" cy="39769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941585" y="2564904"/>
            <a:ext cx="20035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36" y="3039429"/>
            <a:ext cx="1977979" cy="1769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939" y="4740209"/>
            <a:ext cx="2219048" cy="1857143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91" y="2705157"/>
            <a:ext cx="3041585" cy="181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91" y="5158644"/>
            <a:ext cx="3103613" cy="14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>
            <a:off x="5724128" y="3717032"/>
            <a:ext cx="20035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7245018" y="4599031"/>
            <a:ext cx="288032" cy="39769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Compétences du socle : 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484313"/>
            <a:ext cx="8531225" cy="5373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chemeClr val="accent2"/>
                </a:solidFill>
              </a:rPr>
              <a:t>Domaine 4 - les systèmes naturels et les systèmes techniques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S’approprier un cahier des charges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Rechercher des solutions techniques à un problème posé, expliciter ses choix et les communiquer en argumentant.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Participer à l’organisation et au déroulement de projets.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Réaliser, de manière collaborative, le prototype de tout ou partie d’un objet pour valider une solution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chemeClr val="accent2"/>
                </a:solidFill>
              </a:rPr>
              <a:t>Domaine 2 - les méthodes et outils pour apprendre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Exprimer sa pensée à l’aide d’outils de description adaptés : croquis,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1800" b="1" smtClean="0"/>
              <a:t>schémas, graphes, diagrammes, tableaux (représentations non normées).</a:t>
            </a:r>
            <a:r>
              <a:rPr lang="fr-FR" altLang="fr-FR" sz="2200" b="1" smtClean="0"/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Organiser, structurer et stocker des ressources numériques.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Lire, utiliser et produire des représentations numériques d’objets.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Piloter un système connecté localement ou à distance.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2CF5D-65F9-45C5-A20D-3928AC397630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Compétences du socle : 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484313"/>
            <a:ext cx="8531225" cy="5373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chemeClr val="accent2"/>
                </a:solidFill>
              </a:rPr>
              <a:t>Domaine 1 - les langages pour penser et communiquer</a:t>
            </a:r>
            <a:endParaRPr lang="fr-FR" altLang="fr-FR" sz="1800" b="1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Appliquer les principes élémentaires de l’algorithmique et du codage à la résolution d’un problème simple.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chemeClr val="accent2"/>
                </a:solidFill>
              </a:rPr>
              <a:t>Domaine 3 - la formation de la personne et du citoyen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Adopter un comportement éthique et responsable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chemeClr val="accent2"/>
                </a:solidFill>
              </a:rPr>
              <a:t>Domaine 5 - les représentations du monde et l'activité humaine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b="1" smtClean="0"/>
              <a:t>Analyser l’impact environnemental d’un objet et de ses constituants.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C2809-D52F-4022-AB4B-03DEB7D90261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Compétences , connaissances du programme</a:t>
            </a: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0987C-0A61-4391-97DD-5398237A41DD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96392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Progression, fiche séquence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7" y="1485900"/>
            <a:ext cx="772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Réalisation de fiches séquences où les compétences sont validées de façon </a:t>
            </a:r>
            <a:r>
              <a:rPr lang="fr-FR" dirty="0" err="1" smtClean="0"/>
              <a:t>spiralaire</a:t>
            </a:r>
            <a:r>
              <a:rPr lang="fr-FR" dirty="0" smtClean="0"/>
              <a:t>, les fiches séquences balaient l’ensemble des niveaux du cycle 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2405" t="22438" r="21222" b="41140"/>
          <a:stretch/>
        </p:blipFill>
        <p:spPr>
          <a:xfrm>
            <a:off x="467544" y="2379904"/>
            <a:ext cx="6143933" cy="16472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l="2405" t="22438" r="4618" b="13579"/>
          <a:stretch/>
        </p:blipFill>
        <p:spPr>
          <a:xfrm>
            <a:off x="971600" y="3183439"/>
            <a:ext cx="5518991" cy="213532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 rotWithShape="1">
          <a:blip r:embed="rId4" cstate="print"/>
          <a:srcRect l="1392" t="27054" r="31737" b="29122"/>
          <a:stretch/>
        </p:blipFill>
        <p:spPr bwMode="auto">
          <a:xfrm>
            <a:off x="1619671" y="3645024"/>
            <a:ext cx="5340897" cy="1962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/>
          <a:srcRect l="2405" t="22438" r="12973" b="13579"/>
          <a:stretch/>
        </p:blipFill>
        <p:spPr>
          <a:xfrm>
            <a:off x="2296311" y="4149080"/>
            <a:ext cx="5914487" cy="25142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/>
          <a:srcRect l="1851" t="28344" r="11789" b="29521"/>
          <a:stretch/>
        </p:blipFill>
        <p:spPr>
          <a:xfrm>
            <a:off x="2699163" y="5104710"/>
            <a:ext cx="6391449" cy="175329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6531131" y="2373237"/>
            <a:ext cx="648072" cy="59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r>
              <a:rPr lang="fr-FR" dirty="0" smtClean="0"/>
              <a:t>°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6557019" y="3093359"/>
            <a:ext cx="648072" cy="5941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4°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7499723" y="3493999"/>
            <a:ext cx="648072" cy="5941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4°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8253448" y="4437368"/>
            <a:ext cx="648072" cy="59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dirty="0" smtClean="0"/>
              <a:t>PIX: </a:t>
            </a:r>
            <a:r>
              <a:rPr lang="fr-FR" altLang="fr-FR" sz="2800" dirty="0" smtClean="0"/>
              <a:t>plateforme d’évaluation et de certification des compétences numériques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484313"/>
            <a:ext cx="8531225" cy="4321175"/>
          </a:xfrm>
        </p:spPr>
        <p:txBody>
          <a:bodyPr/>
          <a:lstStyle/>
          <a:p>
            <a:r>
              <a:rPr lang="fr-FR" sz="2000" b="1" dirty="0"/>
              <a:t>1.2. Gérer des </a:t>
            </a:r>
            <a:r>
              <a:rPr lang="fr-FR" sz="2000" b="1" dirty="0" smtClean="0"/>
              <a:t>données </a:t>
            </a:r>
          </a:p>
          <a:p>
            <a:pPr lvl="1"/>
            <a:r>
              <a:rPr lang="fr-FR" sz="1800" dirty="0"/>
              <a:t>Dossier et fichier ; Stockage et compression ; Transfert et synchronisation ;</a:t>
            </a:r>
            <a:endParaRPr lang="fr-FR" sz="1700" b="1" dirty="0"/>
          </a:p>
          <a:p>
            <a:r>
              <a:rPr lang="fr-FR" sz="2000" b="1" dirty="0"/>
              <a:t>1.3. Traiter des </a:t>
            </a:r>
            <a:r>
              <a:rPr lang="fr-FR" sz="2000" b="1" dirty="0" smtClean="0"/>
              <a:t>données</a:t>
            </a:r>
          </a:p>
          <a:p>
            <a:pPr lvl="1"/>
            <a:r>
              <a:rPr lang="fr-FR" sz="1800" dirty="0"/>
              <a:t>Données quantitatives, type et format de données ; Calcul, traitement statistique et représentation graphique </a:t>
            </a:r>
            <a:endParaRPr lang="fr-FR" sz="1700" b="1" dirty="0"/>
          </a:p>
          <a:p>
            <a:r>
              <a:rPr lang="fr-FR" sz="2000" b="1" dirty="0"/>
              <a:t>2.3. </a:t>
            </a:r>
            <a:r>
              <a:rPr lang="fr-FR" sz="2000" b="1" dirty="0" smtClean="0"/>
              <a:t>Collaborer</a:t>
            </a:r>
          </a:p>
          <a:p>
            <a:pPr lvl="1"/>
            <a:r>
              <a:rPr lang="fr-FR" sz="1800" dirty="0"/>
              <a:t>Modalités de collaboration et rôles ; Applications et services de partage de document et d'édition en ligne</a:t>
            </a:r>
            <a:endParaRPr lang="fr-FR" sz="1700" b="1" dirty="0"/>
          </a:p>
          <a:p>
            <a:r>
              <a:rPr lang="fr-FR" sz="2000" b="1" dirty="0"/>
              <a:t>3.4. </a:t>
            </a:r>
            <a:r>
              <a:rPr lang="fr-FR" sz="2000" b="1" dirty="0" smtClean="0"/>
              <a:t>Programmer</a:t>
            </a:r>
          </a:p>
          <a:p>
            <a:pPr lvl="1"/>
            <a:r>
              <a:rPr lang="fr-FR" sz="1800" dirty="0"/>
              <a:t>Algorithme et programme ; Représentation et codage de l'information ; Complexité ; Pensée algorithmique et informatique ;</a:t>
            </a:r>
            <a:endParaRPr lang="fr-FR" sz="1700" b="1" dirty="0"/>
          </a:p>
          <a:p>
            <a:r>
              <a:rPr lang="fr-FR" sz="2000" b="1" dirty="0"/>
              <a:t>4.3. Protéger la santé, le bien-être et </a:t>
            </a:r>
            <a:r>
              <a:rPr lang="fr-FR" sz="2000" b="1" dirty="0" smtClean="0"/>
              <a:t>l'environnement</a:t>
            </a:r>
          </a:p>
          <a:p>
            <a:pPr lvl="1"/>
            <a:r>
              <a:rPr lang="fr-FR" sz="1800" dirty="0"/>
              <a:t>Ergonomie du poste de travail ; Communication sans fil et ondes ; Impact </a:t>
            </a:r>
            <a:r>
              <a:rPr lang="fr-FR" sz="1800" dirty="0" smtClean="0"/>
              <a:t>environnemental</a:t>
            </a:r>
            <a:r>
              <a:rPr lang="fr-FR" sz="1800" dirty="0"/>
              <a:t> </a:t>
            </a:r>
            <a:r>
              <a:rPr lang="fr-FR" sz="1800" dirty="0" smtClean="0"/>
              <a:t>; </a:t>
            </a:r>
            <a:r>
              <a:rPr lang="fr-FR" sz="1800" dirty="0"/>
              <a:t>Capteurs </a:t>
            </a:r>
            <a:r>
              <a:rPr lang="fr-FR" sz="1800" dirty="0" smtClean="0"/>
              <a:t>;</a:t>
            </a:r>
            <a:endParaRPr lang="fr-FR" sz="1700" b="1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972B-3152-4FDD-8C23-0292FBF504B1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EPI : enseignement pratique interdisciplinaire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484313"/>
            <a:ext cx="8531225" cy="5373687"/>
          </a:xfrm>
        </p:spPr>
        <p:txBody>
          <a:bodyPr/>
          <a:lstStyle/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endParaRPr lang="fr-FR" altLang="fr-FR" sz="2000" dirty="0" smtClean="0"/>
          </a:p>
          <a:p>
            <a:pPr>
              <a:spcBef>
                <a:spcPts val="300"/>
              </a:spcBef>
            </a:pPr>
            <a:r>
              <a:rPr lang="fr-FR" altLang="fr-FR" sz="2000" b="1" u="sng" dirty="0" smtClean="0"/>
              <a:t>Sciences technologie et société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En lien avec les Mathématiques : programmation,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les sciences physiques : « mesurer des grandeurs….. ,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Les Arts Plastiques : Art et Design</a:t>
            </a:r>
          </a:p>
          <a:p>
            <a:pPr>
              <a:spcBef>
                <a:spcPts val="300"/>
              </a:spcBef>
            </a:pPr>
            <a:r>
              <a:rPr lang="fr-FR" altLang="fr-FR" sz="2000" b="1" u="sng" dirty="0" smtClean="0"/>
              <a:t>Transition écologique et développement durable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En lien avec les SVT : nouveaux modes de consommation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Les sciences physiques : énergie consommée, transformation de l’énergie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Histoire géographie : répartition des cultures et ressources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fr-FR" altLang="fr-FR" sz="2000" dirty="0" smtClean="0"/>
              <a:t>Mathématiques : géométrie</a:t>
            </a: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7E9EF-7370-4AB7-846F-85680759170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8153400" cy="990600"/>
          </a:xfrm>
        </p:spPr>
        <p:txBody>
          <a:bodyPr/>
          <a:lstStyle/>
          <a:p>
            <a:r>
              <a:rPr lang="fr-FR" altLang="fr-FR" smtClean="0"/>
              <a:t>Outils numériques utilisés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b="1" dirty="0" smtClean="0"/>
              <a:t>Modéliser</a:t>
            </a:r>
          </a:p>
          <a:p>
            <a:pPr lvl="1"/>
            <a:r>
              <a:rPr lang="fr-FR" altLang="fr-FR" dirty="0" smtClean="0"/>
              <a:t>Modeleur : </a:t>
            </a:r>
            <a:r>
              <a:rPr lang="fr-FR" altLang="fr-FR" b="1" dirty="0" err="1" smtClean="0"/>
              <a:t>SketchUp</a:t>
            </a:r>
            <a:r>
              <a:rPr lang="fr-FR" altLang="fr-FR" b="1" dirty="0" smtClean="0"/>
              <a:t>, </a:t>
            </a:r>
            <a:r>
              <a:rPr lang="fr-FR" altLang="fr-FR" b="1" dirty="0" err="1" smtClean="0"/>
              <a:t>inventor</a:t>
            </a:r>
            <a:r>
              <a:rPr lang="fr-FR" altLang="fr-FR" dirty="0" smtClean="0"/>
              <a:t> </a:t>
            </a:r>
            <a:endParaRPr lang="fr-FR" altLang="fr-FR" b="1" dirty="0" smtClean="0"/>
          </a:p>
          <a:p>
            <a:pPr lvl="1">
              <a:buFont typeface="Wingdings 2" panose="05020102010507070707" pitchFamily="18" charset="2"/>
              <a:buNone/>
            </a:pPr>
            <a:endParaRPr lang="fr-FR" altLang="fr-FR" dirty="0" smtClean="0"/>
          </a:p>
          <a:p>
            <a:r>
              <a:rPr lang="fr-FR" altLang="fr-FR" b="1" dirty="0" smtClean="0"/>
              <a:t>Traiter les données, Communiquer, mener un projet</a:t>
            </a:r>
          </a:p>
          <a:p>
            <a:pPr lvl="1"/>
            <a:r>
              <a:rPr lang="fr-FR" altLang="fr-FR" dirty="0" smtClean="0"/>
              <a:t>Application « la trajectoire solaire », </a:t>
            </a:r>
            <a:r>
              <a:rPr lang="fr-FR" altLang="fr-FR" dirty="0" err="1" smtClean="0"/>
              <a:t>buildAr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Ooffice</a:t>
            </a:r>
            <a:r>
              <a:rPr lang="fr-FR" altLang="fr-FR" dirty="0" smtClean="0"/>
              <a:t>,</a:t>
            </a:r>
          </a:p>
          <a:p>
            <a:r>
              <a:rPr lang="fr-FR" altLang="fr-FR" b="1" dirty="0" smtClean="0"/>
              <a:t>Programmer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dirty="0" smtClean="0"/>
              <a:t>	</a:t>
            </a:r>
            <a:r>
              <a:rPr lang="fr-FR" altLang="fr-FR" dirty="0" err="1" smtClean="0"/>
              <a:t>Makecode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Appinventor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mblock</a:t>
            </a:r>
            <a:endParaRPr lang="fr-FR" alt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EAECC-6DDC-401A-B4BC-D715261831EC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Fin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16013" y="2060575"/>
            <a:ext cx="69723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dirty="0" smtClean="0"/>
              <a:t>Finalisation pour mai 2019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800" dirty="0" smtClean="0"/>
              <a:t>Présentation des travaux aux professeurs de l’académie en mai et juin 2019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800" dirty="0" smtClean="0"/>
              <a:t>Mise en ligne sur le site académique en juin 2019</a:t>
            </a:r>
          </a:p>
          <a:p>
            <a:pPr algn="ctr" eaLnBrk="1" hangingPunct="1">
              <a:lnSpc>
                <a:spcPct val="80000"/>
              </a:lnSpc>
            </a:pPr>
            <a:endParaRPr lang="fr-FR" altLang="fr-FR" dirty="0" smtClean="0"/>
          </a:p>
          <a:p>
            <a:pPr algn="ctr" eaLnBrk="1" hangingPunct="1">
              <a:lnSpc>
                <a:spcPct val="80000"/>
              </a:lnSpc>
            </a:pPr>
            <a:endParaRPr lang="fr-FR" altLang="fr-FR" sz="1800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i="1" dirty="0" smtClean="0"/>
              <a:t>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i="1" dirty="0" smtClean="0"/>
              <a:t>– O. </a:t>
            </a:r>
            <a:r>
              <a:rPr lang="fr-FR" altLang="fr-FR" sz="1800" i="1" dirty="0" err="1" smtClean="0"/>
              <a:t>Vendeme</a:t>
            </a:r>
            <a:endParaRPr lang="fr-FR" altLang="fr-FR" sz="1800" i="1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i="1" dirty="0" smtClean="0"/>
              <a:t>Coordonnateur du projet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 i="1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 i="1" dirty="0" smtClean="0"/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2FA3D-183A-425F-ABF8-A94D48457A00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1640" y="4653136"/>
            <a:ext cx="3096344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i="1" dirty="0"/>
              <a:t>Pour le groupe </a:t>
            </a:r>
            <a:r>
              <a:rPr lang="fr-FR" altLang="fr-FR" i="1" dirty="0" err="1"/>
              <a:t>Traam</a:t>
            </a:r>
            <a:r>
              <a:rPr lang="fr-FR" altLang="fr-FR" i="1" dirty="0"/>
              <a:t> : </a:t>
            </a:r>
            <a:endParaRPr lang="fr-FR" altLang="fr-FR" i="1" dirty="0" smtClean="0"/>
          </a:p>
          <a:p>
            <a:pPr>
              <a:lnSpc>
                <a:spcPct val="80000"/>
              </a:lnSpc>
            </a:pPr>
            <a:endParaRPr lang="fr-FR" altLang="fr-FR" i="1" dirty="0"/>
          </a:p>
          <a:p>
            <a:pPr>
              <a:lnSpc>
                <a:spcPct val="80000"/>
              </a:lnSpc>
            </a:pPr>
            <a:r>
              <a:rPr lang="fr-FR" altLang="fr-FR" i="1" dirty="0" smtClean="0"/>
              <a:t>- Arnaud </a:t>
            </a:r>
            <a:r>
              <a:rPr lang="fr-FR" altLang="fr-FR" i="1" dirty="0"/>
              <a:t>GUERIN</a:t>
            </a:r>
          </a:p>
          <a:p>
            <a:pPr>
              <a:lnSpc>
                <a:spcPct val="80000"/>
              </a:lnSpc>
            </a:pPr>
            <a:r>
              <a:rPr lang="fr-FR" altLang="fr-FR" i="1" dirty="0" smtClean="0"/>
              <a:t>- David </a:t>
            </a:r>
            <a:r>
              <a:rPr lang="fr-FR" altLang="fr-FR" i="1" dirty="0"/>
              <a:t>JAPIOT</a:t>
            </a:r>
          </a:p>
          <a:p>
            <a:pPr>
              <a:lnSpc>
                <a:spcPct val="80000"/>
              </a:lnSpc>
            </a:pPr>
            <a:r>
              <a:rPr lang="fr-FR" altLang="fr-FR" i="1" dirty="0" smtClean="0"/>
              <a:t>- Philippe </a:t>
            </a:r>
            <a:r>
              <a:rPr lang="fr-FR" altLang="fr-FR" i="1" dirty="0"/>
              <a:t>REMY</a:t>
            </a:r>
          </a:p>
          <a:p>
            <a:pPr>
              <a:lnSpc>
                <a:spcPct val="80000"/>
              </a:lnSpc>
            </a:pPr>
            <a:r>
              <a:rPr lang="fr-FR" altLang="fr-FR" i="1" dirty="0" smtClean="0"/>
              <a:t>- Jean </a:t>
            </a:r>
            <a:r>
              <a:rPr lang="fr-FR" altLang="fr-FR" i="1" dirty="0"/>
              <a:t>Pierre SALVIDANT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2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68313" y="1916113"/>
            <a:ext cx="8353425" cy="4032250"/>
          </a:xfrm>
        </p:spPr>
        <p:txBody>
          <a:bodyPr/>
          <a:lstStyle/>
          <a:p>
            <a:pPr marL="266700" indent="-266700" eaLnBrk="1" hangingPunct="1">
              <a:tabLst>
                <a:tab pos="266700" algn="l"/>
              </a:tabLst>
            </a:pPr>
            <a:r>
              <a:rPr lang="fr-FR" altLang="fr-FR" sz="2400" b="1" dirty="0" smtClean="0"/>
              <a:t>Problématique </a:t>
            </a:r>
            <a:r>
              <a:rPr lang="fr-FR" altLang="fr-FR" sz="2400" dirty="0" smtClean="0"/>
              <a:t>: étudier concevoir, et simuler l’implantation d’un arbre connecté et réaliser son  prototype</a:t>
            </a:r>
          </a:p>
          <a:p>
            <a:pPr marL="266700" indent="-266700" eaLnBrk="1" hangingPunct="1">
              <a:tabLst>
                <a:tab pos="266700" algn="l"/>
              </a:tabLst>
            </a:pPr>
            <a:r>
              <a:rPr lang="fr-FR" altLang="fr-FR" sz="2400" b="1" dirty="0" smtClean="0"/>
              <a:t>Des outils numériques </a:t>
            </a:r>
            <a:r>
              <a:rPr lang="fr-FR" altLang="fr-FR" sz="2400" dirty="0" smtClean="0"/>
              <a:t>: tablette, ordinateur, outils de prototypage ( imprimante 3D, MOCN, carte programmable), logiciels de conception, de réalité augmentée, pour concevoir et simuler des implantations de projets en vue de leur réalisation. </a:t>
            </a:r>
          </a:p>
          <a:p>
            <a:pPr marL="266700" indent="-266700" eaLnBrk="1" hangingPunct="1">
              <a:tabLst>
                <a:tab pos="266700" algn="l"/>
              </a:tabLst>
            </a:pPr>
            <a:r>
              <a:rPr lang="fr-FR" altLang="fr-FR" sz="2400" b="1" dirty="0" smtClean="0"/>
              <a:t>Des activités numériques </a:t>
            </a:r>
            <a:r>
              <a:rPr lang="fr-FR" altLang="fr-FR" sz="2400" dirty="0" smtClean="0"/>
              <a:t>pour</a:t>
            </a:r>
            <a:r>
              <a:rPr lang="fr-FR" altLang="fr-FR" sz="2400" b="1" dirty="0" smtClean="0"/>
              <a:t>, travailler en équipe, partager les taches, modéliser, réaliser des prototypes ou maquettes</a:t>
            </a:r>
          </a:p>
          <a:p>
            <a:pPr marL="266700" indent="-266700" eaLnBrk="1" hangingPunct="1"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fr-FR" altLang="fr-FR" sz="2400" dirty="0" smtClean="0"/>
          </a:p>
        </p:txBody>
      </p:sp>
      <p:sp>
        <p:nvSpPr>
          <p:cNvPr id="11268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5136D-5286-4AC6-8541-E12FDFC48831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-47459"/>
            <a:ext cx="7778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/>
              <a:t>Comment répondre à un réel besoin sociétal dans le domaine de la transition</a:t>
            </a:r>
            <a:r>
              <a:rPr lang="fr-FR" sz="2800" dirty="0"/>
              <a:t> </a:t>
            </a:r>
            <a:r>
              <a:rPr lang="fr-FR" sz="2800" b="1" i="1" dirty="0"/>
              <a:t>énergétique et des économies d’énergie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983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9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Choix des pistes d’exploration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07375" cy="5141913"/>
          </a:xfrm>
        </p:spPr>
        <p:txBody>
          <a:bodyPr/>
          <a:lstStyle/>
          <a:p>
            <a:pPr algn="just" eaLnBrk="1" hangingPunct="1"/>
            <a:r>
              <a:rPr lang="fr-FR" altLang="fr-FR" sz="2400" b="1" dirty="0" smtClean="0"/>
              <a:t>Utiliser les équipements disponibles </a:t>
            </a:r>
            <a:r>
              <a:rPr lang="fr-FR" altLang="fr-FR" sz="2400" dirty="0" smtClean="0"/>
              <a:t>: tablettes, ordinateur, logiciels libres de droits</a:t>
            </a:r>
            <a:r>
              <a:rPr lang="fr-FR" altLang="fr-FR" sz="2400" i="1" dirty="0" smtClean="0">
                <a:sym typeface="Wingdings" panose="05000000000000000000" pitchFamily="2" charset="2"/>
              </a:rPr>
              <a:t> justification auprès des collectivités de l’utilisation des matériels financés et accompagnement des professeurs</a:t>
            </a:r>
          </a:p>
          <a:p>
            <a:pPr algn="just" eaLnBrk="1" hangingPunct="1"/>
            <a:r>
              <a:rPr lang="fr-FR" altLang="fr-FR" sz="2400" b="1" dirty="0" smtClean="0">
                <a:sym typeface="Wingdings" panose="05000000000000000000" pitchFamily="2" charset="2"/>
              </a:rPr>
              <a:t>Proposer des évolutions des équipements : </a:t>
            </a:r>
            <a:r>
              <a:rPr lang="fr-FR" altLang="fr-FR" sz="2400" dirty="0" smtClean="0">
                <a:sym typeface="Wingdings" panose="05000000000000000000" pitchFamily="2" charset="2"/>
              </a:rPr>
              <a:t>NXT</a:t>
            </a:r>
            <a:r>
              <a:rPr lang="fr-FR" altLang="fr-FR" sz="2400" i="1" dirty="0" smtClean="0">
                <a:sym typeface="Wingdings" panose="05000000000000000000" pitchFamily="2" charset="2"/>
              </a:rPr>
              <a:t>  </a:t>
            </a:r>
            <a:r>
              <a:rPr lang="fr-FR" altLang="fr-FR" sz="2400" dirty="0" smtClean="0">
                <a:sym typeface="Wingdings" panose="05000000000000000000" pitchFamily="2" charset="2"/>
              </a:rPr>
              <a:t>EV3, carte </a:t>
            </a:r>
            <a:r>
              <a:rPr lang="fr-FR" altLang="fr-FR" sz="2400" dirty="0" err="1" smtClean="0">
                <a:sym typeface="Wingdings" panose="05000000000000000000" pitchFamily="2" charset="2"/>
              </a:rPr>
              <a:t>microbit</a:t>
            </a:r>
            <a:endParaRPr lang="fr-FR" altLang="fr-FR" sz="2400" dirty="0" smtClean="0"/>
          </a:p>
          <a:p>
            <a:pPr algn="just" eaLnBrk="1" hangingPunct="1"/>
            <a:r>
              <a:rPr lang="fr-FR" altLang="fr-FR" sz="2400" b="1" dirty="0" smtClean="0"/>
              <a:t>Permettre une réappropriation par les professeurs </a:t>
            </a:r>
            <a:r>
              <a:rPr lang="fr-FR" altLang="fr-FR" sz="2400" dirty="0" smtClean="0"/>
              <a:t>de technologie de l’académie, des situations proposées </a:t>
            </a:r>
            <a:r>
              <a:rPr lang="fr-FR" altLang="fr-FR" sz="2400" i="1" dirty="0" smtClean="0">
                <a:sym typeface="Wingdings" panose="05000000000000000000" pitchFamily="2" charset="2"/>
              </a:rPr>
              <a:t> </a:t>
            </a:r>
            <a:r>
              <a:rPr lang="fr-FR" altLang="fr-FR" sz="2400" i="1" dirty="0" smtClean="0"/>
              <a:t>présentation aux journées départementales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fr-FR" altLang="fr-FR" sz="2400" i="1" dirty="0" smtClean="0"/>
          </a:p>
          <a:p>
            <a:pPr algn="just" eaLnBrk="1" hangingPunct="1"/>
            <a:r>
              <a:rPr lang="fr-FR" altLang="fr-FR" sz="2400" b="1" dirty="0" smtClean="0"/>
              <a:t>Enrichir la progression pédagogique du cycle 4</a:t>
            </a:r>
          </a:p>
          <a:p>
            <a:pPr algn="just" eaLnBrk="1" hangingPunct="1"/>
            <a:endParaRPr lang="fr-FR" altLang="fr-FR" sz="2800" i="1" dirty="0" smtClean="0"/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808C1-EF75-4EED-90F1-36341E20907C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207375" cy="990600"/>
          </a:xfrm>
        </p:spPr>
        <p:txBody>
          <a:bodyPr/>
          <a:lstStyle/>
          <a:p>
            <a:pPr eaLnBrk="1" hangingPunct="1"/>
            <a:r>
              <a:rPr lang="fr-FR" altLang="fr-FR" sz="4000" smtClean="0">
                <a:latin typeface="Arial" panose="020B0604020202020204" pitchFamily="34" charset="0"/>
                <a:cs typeface="Arial" panose="020B0604020202020204" pitchFamily="34" charset="0"/>
              </a:rPr>
              <a:t>les thématiques et problématiques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521279"/>
            <a:ext cx="8153400" cy="5445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sz="2400" dirty="0" smtClean="0"/>
              <a:t>Les séquences et séances proposées et compétences validées s’inscrivent dans les 4 thématiques :</a:t>
            </a:r>
          </a:p>
          <a:p>
            <a:pPr marL="0" lvl="0" indent="0" eaLnBrk="1" hangingPunct="1">
              <a:buNone/>
              <a:defRPr/>
            </a:pPr>
            <a:endParaRPr lang="fr-FR" b="1" dirty="0"/>
          </a:p>
          <a:p>
            <a:pPr marL="0" lvl="0" indent="0" eaLnBrk="1" hangingPunct="1">
              <a:buNone/>
              <a:defRPr/>
            </a:pPr>
            <a:r>
              <a:rPr lang="fr-FR" sz="3200" i="1" dirty="0" smtClean="0">
                <a:solidFill>
                  <a:prstClr val="white"/>
                </a:solidFill>
              </a:rPr>
              <a:t> </a:t>
            </a:r>
          </a:p>
          <a:p>
            <a:pPr marL="0" lvl="0" indent="0" eaLnBrk="1" hangingPunct="1">
              <a:buNone/>
              <a:defRPr/>
            </a:pPr>
            <a:endParaRPr lang="fr-FR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b="1" dirty="0" smtClean="0"/>
              <a:t>Les thèmes de séquence</a:t>
            </a:r>
            <a:endParaRPr lang="fr-FR" sz="1800" b="1" dirty="0" smtClean="0"/>
          </a:p>
          <a:p>
            <a:pPr marL="0" indent="0" eaLnBrk="1" hangingPunct="1">
              <a:buNone/>
              <a:defRPr/>
            </a:pPr>
            <a:r>
              <a:rPr lang="fr-FR" sz="1600" dirty="0"/>
              <a:t>Comment optimiser l'apport solaire pour fournir de l'énergie électrique </a:t>
            </a:r>
            <a:r>
              <a:rPr lang="fr-FR" sz="1600" dirty="0" smtClean="0"/>
              <a:t>?</a:t>
            </a:r>
          </a:p>
          <a:p>
            <a:pPr marL="0" indent="0" eaLnBrk="1" hangingPunct="1">
              <a:buNone/>
              <a:defRPr/>
            </a:pPr>
            <a:r>
              <a:rPr lang="fr-FR" sz="1600" dirty="0"/>
              <a:t>Comment proposer du mobilier urbain éco design  ? </a:t>
            </a:r>
            <a:endParaRPr lang="fr-FR" sz="1600" dirty="0" smtClean="0"/>
          </a:p>
          <a:p>
            <a:pPr marL="0" indent="0" eaLnBrk="1" hangingPunct="1">
              <a:buNone/>
              <a:defRPr/>
            </a:pPr>
            <a:r>
              <a:rPr lang="fr-FR" sz="1600" dirty="0"/>
              <a:t>Comment circule l'énergie et l'information dans un système autonome ? </a:t>
            </a:r>
            <a:endParaRPr lang="fr-FR" sz="1600" dirty="0" smtClean="0"/>
          </a:p>
          <a:p>
            <a:pPr marL="0" indent="0" eaLnBrk="1" hangingPunct="1">
              <a:buNone/>
              <a:defRPr/>
            </a:pPr>
            <a:r>
              <a:rPr lang="fr-FR" sz="1600" dirty="0"/>
              <a:t>Comment réaliser le prototype d'un objet connecté </a:t>
            </a:r>
            <a:r>
              <a:rPr lang="fr-FR" sz="1600" dirty="0" smtClean="0"/>
              <a:t>?</a:t>
            </a:r>
          </a:p>
          <a:p>
            <a:pPr marL="0" indent="0" eaLnBrk="1" hangingPunct="1">
              <a:buNone/>
              <a:defRPr/>
            </a:pPr>
            <a:r>
              <a:rPr lang="fr-FR" sz="1600" dirty="0"/>
              <a:t>Comment </a:t>
            </a:r>
            <a:r>
              <a:rPr lang="fr-FR" sz="1600" dirty="0" smtClean="0"/>
              <a:t>récupérer, </a:t>
            </a:r>
            <a:r>
              <a:rPr lang="fr-FR" sz="1600" dirty="0"/>
              <a:t>traiter les informations d'un objet connecté dans une application </a:t>
            </a:r>
            <a:r>
              <a:rPr lang="fr-FR" sz="1600" dirty="0" smtClean="0"/>
              <a:t>?</a:t>
            </a:r>
          </a:p>
          <a:p>
            <a:pPr marL="0" indent="0" eaLnBrk="1" hangingPunct="1">
              <a:buNone/>
              <a:defRPr/>
            </a:pPr>
            <a:r>
              <a:rPr lang="fr-FR" sz="1600" dirty="0"/>
              <a:t>Comment programmer un système et améliorer son fonctionnement ?</a:t>
            </a:r>
            <a:endParaRPr lang="fr-FR" sz="1600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13316" name="Espace réservé du numéro de diapositive 1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FD33A2-410C-4095-9C6C-4C93FE737901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Rectangle 113"/>
          <p:cNvSpPr>
            <a:spLocks noChangeArrowheads="1"/>
          </p:cNvSpPr>
          <p:nvPr/>
        </p:nvSpPr>
        <p:spPr bwMode="auto">
          <a:xfrm>
            <a:off x="-252413" y="1733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475" y="2564903"/>
            <a:ext cx="39599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/>
            <a:r>
              <a:rPr lang="fr-FR" sz="1400" dirty="0" smtClean="0"/>
              <a:t>Comment </a:t>
            </a:r>
            <a:r>
              <a:rPr lang="fr-FR" sz="1400" dirty="0"/>
              <a:t>recharger un objet communiquant et offrir un point d’accès réseau en milieu urbain tout en favorisant la transition énergétique et l’intégration dans l’environnement 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50330" y="276147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La problématique associée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814626" y="3068960"/>
            <a:ext cx="53755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806851" y="283154"/>
            <a:ext cx="8153400" cy="1052512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Séquence 7 : </a:t>
            </a:r>
            <a:br>
              <a:rPr lang="fr-FR" altLang="fr-FR" sz="3600" dirty="0" smtClean="0"/>
            </a:br>
            <a:r>
              <a:rPr lang="fr-FR" sz="2800" dirty="0" smtClean="0"/>
              <a:t>Comment optimiser l'apport solaire pour fournir de l'énergie électrique ?</a:t>
            </a:r>
            <a:br>
              <a:rPr lang="fr-FR" sz="2800" dirty="0" smtClean="0"/>
            </a:br>
            <a:endParaRPr lang="fr-FR" altLang="fr-FR" sz="2800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188" y="1557338"/>
            <a:ext cx="6553100" cy="4752975"/>
          </a:xfrm>
        </p:spPr>
        <p:txBody>
          <a:bodyPr/>
          <a:lstStyle/>
          <a:p>
            <a:r>
              <a:rPr lang="fr-FR" altLang="fr-FR" sz="2400" b="1" dirty="0" smtClean="0"/>
              <a:t>Situation déclenchante : </a:t>
            </a:r>
            <a:r>
              <a:rPr lang="fr-FR" sz="2000" dirty="0"/>
              <a:t>un élève sort du collège, essaie d’allumer son </a:t>
            </a:r>
            <a:r>
              <a:rPr lang="fr-FR" sz="2000" dirty="0" smtClean="0"/>
              <a:t>téléphone. </a:t>
            </a:r>
            <a:r>
              <a:rPr lang="fr-FR" sz="2000" dirty="0"/>
              <a:t>C</a:t>
            </a:r>
            <a:r>
              <a:rPr lang="fr-FR" sz="2000" dirty="0" smtClean="0"/>
              <a:t>elui-ci </a:t>
            </a:r>
            <a:r>
              <a:rPr lang="fr-FR" sz="2000" dirty="0"/>
              <a:t>est déchargé. Il a besoin de le recharger pour communiquer avec ses parents.</a:t>
            </a:r>
          </a:p>
          <a:p>
            <a:pPr algn="just" eaLnBrk="1" hangingPunct="1"/>
            <a:r>
              <a:rPr lang="fr-FR" altLang="fr-FR" sz="2400" b="1" dirty="0" smtClean="0"/>
              <a:t>Observation de la </a:t>
            </a:r>
            <a:r>
              <a:rPr lang="fr-FR" altLang="fr-FR" sz="2400" b="1" dirty="0" err="1" smtClean="0"/>
              <a:t>smartflower</a:t>
            </a:r>
            <a:r>
              <a:rPr lang="fr-FR" altLang="fr-FR" sz="2400" b="1" dirty="0" smtClean="0"/>
              <a:t> </a:t>
            </a:r>
          </a:p>
          <a:p>
            <a:pPr marL="0" indent="0" algn="just" eaLnBrk="1" hangingPunct="1">
              <a:buNone/>
            </a:pPr>
            <a:r>
              <a:rPr lang="fr-FR" altLang="fr-FR" sz="2400" dirty="0" smtClean="0"/>
              <a:t>Le</a:t>
            </a:r>
            <a:r>
              <a:rPr lang="fr-FR" altLang="fr-FR" sz="2400" b="1" dirty="0" smtClean="0"/>
              <a:t> </a:t>
            </a:r>
            <a:r>
              <a:rPr lang="fr-FR" altLang="fr-FR" sz="2100" dirty="0"/>
              <a:t>f</a:t>
            </a:r>
            <a:r>
              <a:rPr lang="fr-FR" altLang="fr-FR" sz="2100" dirty="0" smtClean="0"/>
              <a:t>onctionnement, la structure, l’orientation. </a:t>
            </a:r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388DB-81FB-4BFA-9C05-96784A42D9B8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26" y="4197289"/>
            <a:ext cx="5048250" cy="231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39649" y="3974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SimSun" panose="02010600030101010101" pitchFamily="2" charset="-122"/>
              </a:rPr>
              <a:t>Cycle 4 5ème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1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806851" y="283154"/>
            <a:ext cx="8153400" cy="1052512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Séquence 7 : </a:t>
            </a:r>
            <a:br>
              <a:rPr lang="fr-FR" altLang="fr-FR" sz="3600" dirty="0" smtClean="0"/>
            </a:br>
            <a:r>
              <a:rPr lang="fr-FR" sz="2800" dirty="0" smtClean="0"/>
              <a:t>Comment optimiser l'apport solaire pour fournir de l'énergie électrique ?</a:t>
            </a:r>
            <a:br>
              <a:rPr lang="fr-FR" sz="2800" dirty="0" smtClean="0"/>
            </a:br>
            <a:endParaRPr lang="fr-FR" altLang="fr-FR" sz="2800" dirty="0" smtClean="0"/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388DB-81FB-4BFA-9C05-96784A42D9B8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13681"/>
            <a:ext cx="1779662" cy="23728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4" y="3940621"/>
            <a:ext cx="26844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675" y="2924944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4"/>
              </a:rPr>
              <a:t>https://makecode.mindstorms.com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5" y="3446463"/>
            <a:ext cx="18637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139952" y="292494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Interface EV3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05587" y="29249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Maquette élève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484172" y="4518412"/>
            <a:ext cx="4675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040068" y="4511984"/>
            <a:ext cx="4675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628" y="1612679"/>
            <a:ext cx="6169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 4.2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Appliquer les principes élémentaires de l’algorithmique et du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codage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la résolution d’un problème simple.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 5.4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Piloter un système connecté localement ou à distance.</a:t>
            </a:r>
          </a:p>
        </p:txBody>
      </p:sp>
    </p:spTree>
    <p:extLst>
      <p:ext uri="{BB962C8B-B14F-4D97-AF65-F5344CB8AC3E}">
        <p14:creationId xmlns:p14="http://schemas.microsoft.com/office/powerpoint/2010/main" val="283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3672F-E2B5-4611-A204-FBE5497CF476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806851" y="283154"/>
            <a:ext cx="81534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fr-FR" altLang="fr-FR" sz="3600" dirty="0" smtClean="0"/>
              <a:t>Séquence 7 : </a:t>
            </a:r>
            <a:br>
              <a:rPr lang="fr-FR" altLang="fr-FR" sz="3600" dirty="0" smtClean="0"/>
            </a:br>
            <a:r>
              <a:rPr lang="fr-FR" sz="2800" dirty="0" smtClean="0"/>
              <a:t>Comment optimiser l'apport solaire pour fournir de l'énergie électrique ?</a:t>
            </a:r>
            <a:br>
              <a:rPr lang="fr-FR" sz="2800" dirty="0" smtClean="0"/>
            </a:br>
            <a:endParaRPr lang="fr-FR" altLang="fr-FR" sz="28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37112"/>
            <a:ext cx="1707654" cy="2276872"/>
          </a:xfrm>
          <a:prstGeom prst="rect">
            <a:avLst/>
          </a:prstGeom>
        </p:spPr>
      </p:pic>
      <p:pic>
        <p:nvPicPr>
          <p:cNvPr id="2050" name="Picture 2" descr="IMG_20190123_1444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3" b="32101"/>
          <a:stretch>
            <a:fillRect/>
          </a:stretch>
        </p:blipFill>
        <p:spPr bwMode="auto">
          <a:xfrm>
            <a:off x="2368914" y="1705524"/>
            <a:ext cx="6686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4353" r="13123" b="5411"/>
          <a:stretch>
            <a:fillRect/>
          </a:stretch>
        </p:blipFill>
        <p:spPr bwMode="auto">
          <a:xfrm>
            <a:off x="620721" y="1699642"/>
            <a:ext cx="17240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95" y="4653136"/>
            <a:ext cx="2809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2483768" y="53732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haut 2"/>
          <p:cNvSpPr/>
          <p:nvPr/>
        </p:nvSpPr>
        <p:spPr>
          <a:xfrm>
            <a:off x="4478905" y="4175916"/>
            <a:ext cx="309119" cy="333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7668344" y="3457468"/>
            <a:ext cx="288032" cy="403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24509" y="3789040"/>
            <a:ext cx="208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Banc connecté autonome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3356992"/>
            <a:ext cx="38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Comportement maquette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90317" y="6309320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Programme associé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45873" y="6381328"/>
            <a:ext cx="153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algorithme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64113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 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1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53400" cy="99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FR" altLang="fr-FR" sz="3600" dirty="0" smtClean="0"/>
              <a:t>Séquence 16</a:t>
            </a:r>
            <a:r>
              <a:rPr lang="fr-FR" altLang="fr-FR" sz="3200" dirty="0" smtClean="0"/>
              <a:t>: </a:t>
            </a:r>
            <a:r>
              <a:rPr lang="fr-FR" sz="2800" dirty="0" smtClean="0"/>
              <a:t>Comment proposer du mobilier urbain éco design  ? </a:t>
            </a:r>
            <a:endParaRPr lang="fr-FR" sz="280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76EC3-654C-4771-8ABF-5773213A57DF}" type="slidenum">
              <a:rPr kumimoji="0" lang="en-US" altLang="fr-FR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61622" t="46063" r="23435" b="6688"/>
          <a:stretch/>
        </p:blipFill>
        <p:spPr>
          <a:xfrm>
            <a:off x="619423" y="3356992"/>
            <a:ext cx="1296144" cy="23042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/>
          <a:srcRect l="50553" t="28343" r="30612" b="30453"/>
          <a:stretch/>
        </p:blipFill>
        <p:spPr>
          <a:xfrm>
            <a:off x="4393077" y="2651144"/>
            <a:ext cx="1979123" cy="24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5434" y="242262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Ouvrir un fichier existant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84707" y="285467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Modifier l’esquisse des modèles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/>
          <a:srcRect l="49020" t="27803" r="29379" b="10182"/>
          <a:stretch/>
        </p:blipFill>
        <p:spPr>
          <a:xfrm>
            <a:off x="2156609" y="3975238"/>
            <a:ext cx="1767320" cy="28527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32276"/>
          <a:stretch/>
        </p:blipFill>
        <p:spPr>
          <a:xfrm>
            <a:off x="6991443" y="4437112"/>
            <a:ext cx="2060557" cy="230425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12770" y="3413961"/>
            <a:ext cx="179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Assembler le modèle 3D 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949081" y="3228015"/>
            <a:ext cx="360040" cy="20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046310" y="3478598"/>
            <a:ext cx="216024" cy="23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1159483" y="3046550"/>
            <a:ext cx="216024" cy="23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7954216" y="4121636"/>
            <a:ext cx="216024" cy="23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5434" y="1558271"/>
            <a:ext cx="86185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CT 3.2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Traduire, à l’aide d’outils de représentation numérique, des choix de solutions sous forme de croquis, de dessins ou de schémas.</a:t>
            </a:r>
            <a:endParaRPr lang="fr-FR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CT 5.1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Simuler numériquement la structure et/ou le comportement d’un objet.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5395" y="-3920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SimSun" panose="02010600030101010101" pitchFamily="2" charset="-122"/>
              </a:rPr>
              <a:t>Cycle 4 </a:t>
            </a:r>
            <a:r>
              <a:rPr lang="fr-FR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4ème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0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édia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480AF7-5356-4B94-BD23-4AD58A92C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professionnel - Buildings</Template>
  <TotalTime>1926</TotalTime>
  <Words>1415</Words>
  <Application>Microsoft Office PowerPoint</Application>
  <PresentationFormat>Affichage à l'écran (4:3)</PresentationFormat>
  <Paragraphs>237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Microsoft YaHei</vt:lpstr>
      <vt:lpstr>SimSun</vt:lpstr>
      <vt:lpstr>Arial</vt:lpstr>
      <vt:lpstr>Calibri</vt:lpstr>
      <vt:lpstr>Times New Roman</vt:lpstr>
      <vt:lpstr>Tw Cen MT</vt:lpstr>
      <vt:lpstr>Wingdings</vt:lpstr>
      <vt:lpstr>Wingdings 2</vt:lpstr>
      <vt:lpstr>Thème Office</vt:lpstr>
      <vt:lpstr>Médian</vt:lpstr>
      <vt:lpstr>TRAAM 2018-2019</vt:lpstr>
      <vt:lpstr>Présentation PowerPoint</vt:lpstr>
      <vt:lpstr>Présentation PowerPoint</vt:lpstr>
      <vt:lpstr>Choix des pistes d’exploration</vt:lpstr>
      <vt:lpstr>les thématiques et problématiques</vt:lpstr>
      <vt:lpstr>Séquence 7 :  Comment optimiser l'apport solaire pour fournir de l'énergie électrique ? </vt:lpstr>
      <vt:lpstr>Séquence 7 :  Comment optimiser l'apport solaire pour fournir de l'énergie électrique ? </vt:lpstr>
      <vt:lpstr>Présentation PowerPoint</vt:lpstr>
      <vt:lpstr>Séquence 16: Comment proposer du mobilier urbain éco design  ? </vt:lpstr>
      <vt:lpstr>Séquence 16: Comment proposer du mobilier urbain éco design  ? </vt:lpstr>
      <vt:lpstr>Séquence 19 : Comment circule l'énergie et l'information dans un système autonome ?</vt:lpstr>
      <vt:lpstr>Séquence 19 : Comment circule l'énergie et l'information dans un système autonome ?</vt:lpstr>
      <vt:lpstr>Séquence 19 : Comment circule l'énergie et l'information dans un système autonome ?</vt:lpstr>
      <vt:lpstr>Séquence 19 :Comment programmer un système et améliorer son fonctionnement ?</vt:lpstr>
      <vt:lpstr>Séquence 19 :Comment programmer un système et améliorer son fonctionnement ?</vt:lpstr>
      <vt:lpstr>Séquence 26 : Comment réaliser le prototype d'un objet connecté ? </vt:lpstr>
      <vt:lpstr>Séquence 26 : Comment réaliser le prototype d'un objet connecté ? </vt:lpstr>
      <vt:lpstr>Séquence 26 : Comment réaliser le prototype d'un objet connecté ? </vt:lpstr>
      <vt:lpstr>Séquence 26 : Comment réaliser le prototype d'un objet connecté ? </vt:lpstr>
      <vt:lpstr>Séquence 27 : Comment récupérer, traiter les informations d'un objet connecté dans une application ? </vt:lpstr>
      <vt:lpstr>Séquence 27 : Comment récupérer, traiter les informations d'un objet connecté dans une application ? </vt:lpstr>
      <vt:lpstr>Compétences du socle : </vt:lpstr>
      <vt:lpstr>Compétences du socle : </vt:lpstr>
      <vt:lpstr>Compétences , connaissances du programme</vt:lpstr>
      <vt:lpstr>PIX: plateforme d’évaluation et de certification des compétences numériques</vt:lpstr>
      <vt:lpstr>EPI : enseignement pratique interdisciplinaire</vt:lpstr>
      <vt:lpstr>Outils numériques utilisés</vt:lpstr>
      <vt:lpstr>Fin</vt:lpstr>
    </vt:vector>
  </TitlesOfParts>
  <Company>Académie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2018-2019</dc:title>
  <dc:creator>Rectorat de Dijon</dc:creator>
  <cp:keywords/>
  <cp:lastModifiedBy>Rectorat de Dijon</cp:lastModifiedBy>
  <cp:revision>101</cp:revision>
  <dcterms:created xsi:type="dcterms:W3CDTF">2019-03-04T09:24:20Z</dcterms:created>
  <dcterms:modified xsi:type="dcterms:W3CDTF">2019-05-14T18:38:44Z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TC300074359990</vt:lpwstr>
  </property>
</Properties>
</file>